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97" r:id="rId2"/>
    <p:sldId id="295" r:id="rId3"/>
    <p:sldId id="286" r:id="rId4"/>
    <p:sldId id="283" r:id="rId5"/>
    <p:sldId id="284" r:id="rId6"/>
    <p:sldId id="285" r:id="rId7"/>
    <p:sldId id="287" r:id="rId8"/>
    <p:sldId id="288" r:id="rId9"/>
    <p:sldId id="290" r:id="rId10"/>
    <p:sldId id="289" r:id="rId11"/>
    <p:sldId id="291" r:id="rId12"/>
    <p:sldId id="292" r:id="rId13"/>
    <p:sldId id="296" r:id="rId14"/>
    <p:sldId id="275" r:id="rId15"/>
    <p:sldId id="276" r:id="rId16"/>
    <p:sldId id="27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FF6600"/>
    <a:srgbClr val="00FFFF"/>
    <a:srgbClr val="0000CC"/>
    <a:srgbClr val="66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72222" autoAdjust="0"/>
  </p:normalViewPr>
  <p:slideViewPr>
    <p:cSldViewPr snapToGrid="0">
      <p:cViewPr>
        <p:scale>
          <a:sx n="70" d="100"/>
          <a:sy n="70" d="100"/>
        </p:scale>
        <p:origin x="-508" y="-4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4EA889-BB6D-4547-BCF0-D31DEFC243AF}"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E018896F-5145-4735-B8FD-096E359D1642}">
      <dgm:prSet phldrT="[Text]" custT="1"/>
      <dgm:spPr/>
      <dgm:t>
        <a:bodyPr/>
        <a:lstStyle/>
        <a:p>
          <a:pPr algn="ctr"/>
          <a:r>
            <a:rPr lang="en-US" sz="1400" b="1" dirty="0"/>
            <a:t>Islamic Finance Market Size: US $ </a:t>
          </a:r>
          <a:r>
            <a:rPr lang="en-US" sz="1400" b="1" dirty="0" smtClean="0"/>
            <a:t>2.3 </a:t>
          </a:r>
          <a:r>
            <a:rPr lang="en-US" sz="1400" b="1" dirty="0"/>
            <a:t>trillion</a:t>
          </a:r>
        </a:p>
      </dgm:t>
    </dgm:pt>
    <dgm:pt modelId="{D3FF93D7-6BD5-4D1C-9BA0-1072BB78DC54}" type="parTrans" cxnId="{122CCD03-1BEA-4ACA-BAA9-A5DD34BF1A16}">
      <dgm:prSet/>
      <dgm:spPr/>
      <dgm:t>
        <a:bodyPr/>
        <a:lstStyle/>
        <a:p>
          <a:pPr algn="ctr"/>
          <a:endParaRPr lang="en-US"/>
        </a:p>
      </dgm:t>
    </dgm:pt>
    <dgm:pt modelId="{C23CB572-5395-4647-BA2D-B73096A6053E}" type="sibTrans" cxnId="{122CCD03-1BEA-4ACA-BAA9-A5DD34BF1A16}">
      <dgm:prSet/>
      <dgm:spPr/>
      <dgm:t>
        <a:bodyPr/>
        <a:lstStyle/>
        <a:p>
          <a:pPr algn="ctr"/>
          <a:endParaRPr lang="en-US"/>
        </a:p>
      </dgm:t>
    </dgm:pt>
    <dgm:pt modelId="{EE429358-67E4-4570-9ACB-E8C4971EF6AA}">
      <dgm:prSet phldrT="[Text]" custT="1"/>
      <dgm:spPr/>
      <dgm:t>
        <a:bodyPr/>
        <a:lstStyle/>
        <a:p>
          <a:pPr algn="ctr"/>
          <a:r>
            <a:rPr lang="en-US" sz="1400" dirty="0"/>
            <a:t>Islamic Banking </a:t>
          </a:r>
          <a:r>
            <a:rPr lang="en-US" sz="1400" dirty="0" smtClean="0"/>
            <a:t>82% </a:t>
          </a:r>
          <a:endParaRPr lang="en-US" sz="1400" dirty="0"/>
        </a:p>
      </dgm:t>
    </dgm:pt>
    <dgm:pt modelId="{DBC45555-4AC7-4926-9C94-91B8115E1F00}" type="parTrans" cxnId="{95B526DC-AB17-4EDC-B54F-46F6DE7B6F30}">
      <dgm:prSet/>
      <dgm:spPr/>
      <dgm:t>
        <a:bodyPr/>
        <a:lstStyle/>
        <a:p>
          <a:pPr algn="ctr"/>
          <a:endParaRPr lang="en-US"/>
        </a:p>
      </dgm:t>
    </dgm:pt>
    <dgm:pt modelId="{34E94228-B091-49E7-98CB-2FBC54F5446F}" type="sibTrans" cxnId="{95B526DC-AB17-4EDC-B54F-46F6DE7B6F30}">
      <dgm:prSet/>
      <dgm:spPr/>
      <dgm:t>
        <a:bodyPr/>
        <a:lstStyle/>
        <a:p>
          <a:pPr algn="ctr"/>
          <a:endParaRPr lang="en-US" sz="1100"/>
        </a:p>
      </dgm:t>
    </dgm:pt>
    <dgm:pt modelId="{BCFDEA79-06E1-4232-9560-F0AEA0F5B44E}">
      <dgm:prSet phldrT="[Text]" custT="1"/>
      <dgm:spPr/>
      <dgm:t>
        <a:bodyPr/>
        <a:lstStyle/>
        <a:p>
          <a:pPr algn="ctr"/>
          <a:r>
            <a:rPr lang="en-US" sz="1400" dirty="0" err="1"/>
            <a:t>Sukuk</a:t>
          </a:r>
          <a:r>
            <a:rPr lang="en-US" sz="1400" dirty="0"/>
            <a:t> </a:t>
          </a:r>
          <a:r>
            <a:rPr lang="en-US" sz="1400" dirty="0" smtClean="0"/>
            <a:t>11%</a:t>
          </a:r>
          <a:endParaRPr lang="en-US" sz="1400" dirty="0"/>
        </a:p>
      </dgm:t>
    </dgm:pt>
    <dgm:pt modelId="{794B2680-A172-427A-8232-5BF16F5FC338}" type="parTrans" cxnId="{420E73EE-18A9-48E8-8DB2-BB6ACDCFA765}">
      <dgm:prSet/>
      <dgm:spPr/>
      <dgm:t>
        <a:bodyPr/>
        <a:lstStyle/>
        <a:p>
          <a:pPr algn="ctr"/>
          <a:endParaRPr lang="en-US"/>
        </a:p>
      </dgm:t>
    </dgm:pt>
    <dgm:pt modelId="{6B49D0FA-4C0C-4176-9DF2-1F2B078ACDB4}" type="sibTrans" cxnId="{420E73EE-18A9-48E8-8DB2-BB6ACDCFA765}">
      <dgm:prSet/>
      <dgm:spPr/>
      <dgm:t>
        <a:bodyPr/>
        <a:lstStyle/>
        <a:p>
          <a:pPr algn="ctr"/>
          <a:endParaRPr lang="en-US" sz="1100"/>
        </a:p>
      </dgm:t>
    </dgm:pt>
    <dgm:pt modelId="{1D9926D3-2E6C-46A3-8A5A-7BE133C20D4B}">
      <dgm:prSet phldrT="[Text]" custT="1"/>
      <dgm:spPr/>
      <dgm:t>
        <a:bodyPr/>
        <a:lstStyle/>
        <a:p>
          <a:pPr algn="ctr"/>
          <a:r>
            <a:rPr lang="en-US" sz="1400" dirty="0"/>
            <a:t>Islamic Funds 4%</a:t>
          </a:r>
        </a:p>
      </dgm:t>
    </dgm:pt>
    <dgm:pt modelId="{DC15013C-A4DF-4752-A707-4D01214B8FD5}" type="parTrans" cxnId="{0F5C346B-71BD-4CBB-B99C-843F7E3D7417}">
      <dgm:prSet/>
      <dgm:spPr/>
      <dgm:t>
        <a:bodyPr/>
        <a:lstStyle/>
        <a:p>
          <a:pPr algn="ctr"/>
          <a:endParaRPr lang="en-US"/>
        </a:p>
      </dgm:t>
    </dgm:pt>
    <dgm:pt modelId="{495B8CD4-BF91-4412-AB65-57607B4FC42D}" type="sibTrans" cxnId="{0F5C346B-71BD-4CBB-B99C-843F7E3D7417}">
      <dgm:prSet/>
      <dgm:spPr/>
      <dgm:t>
        <a:bodyPr/>
        <a:lstStyle/>
        <a:p>
          <a:pPr algn="ctr"/>
          <a:endParaRPr lang="en-US" sz="1100"/>
        </a:p>
      </dgm:t>
    </dgm:pt>
    <dgm:pt modelId="{01147EA5-0B1B-4833-940F-5C6E4AD395D9}">
      <dgm:prSet phldrT="[Text]" custT="1"/>
      <dgm:spPr/>
      <dgm:t>
        <a:bodyPr/>
        <a:lstStyle/>
        <a:p>
          <a:pPr algn="ctr"/>
          <a:r>
            <a:rPr lang="en-US" sz="1400" dirty="0"/>
            <a:t>Islamic Microfinance 1%</a:t>
          </a:r>
        </a:p>
      </dgm:t>
    </dgm:pt>
    <dgm:pt modelId="{94C352F4-7AFA-43EB-A37E-C5C92ED1F997}" type="parTrans" cxnId="{C2247EE5-2D2A-4FAA-AFCD-FCAAB575A89A}">
      <dgm:prSet/>
      <dgm:spPr/>
      <dgm:t>
        <a:bodyPr/>
        <a:lstStyle/>
        <a:p>
          <a:pPr algn="ctr"/>
          <a:endParaRPr lang="en-US"/>
        </a:p>
      </dgm:t>
    </dgm:pt>
    <dgm:pt modelId="{5BEAE6F2-4602-4347-9917-455DDB3D61AD}" type="sibTrans" cxnId="{C2247EE5-2D2A-4FAA-AFCD-FCAAB575A89A}">
      <dgm:prSet/>
      <dgm:spPr/>
      <dgm:t>
        <a:bodyPr/>
        <a:lstStyle/>
        <a:p>
          <a:pPr algn="ctr"/>
          <a:endParaRPr lang="en-US" sz="1100"/>
        </a:p>
      </dgm:t>
    </dgm:pt>
    <dgm:pt modelId="{BCE52429-E98E-44F0-805C-9485D591C56E}">
      <dgm:prSet phldrT="[Text]" custT="1"/>
      <dgm:spPr/>
      <dgm:t>
        <a:bodyPr/>
        <a:lstStyle/>
        <a:p>
          <a:pPr algn="ctr"/>
          <a:r>
            <a:rPr lang="en-US" sz="1400" dirty="0"/>
            <a:t>Takaful </a:t>
          </a:r>
          <a:r>
            <a:rPr lang="en-US" sz="1400" dirty="0" smtClean="0"/>
            <a:t>2% </a:t>
          </a:r>
          <a:endParaRPr lang="en-US" sz="1400" dirty="0"/>
        </a:p>
      </dgm:t>
    </dgm:pt>
    <dgm:pt modelId="{6379140B-CDB0-42D5-A773-631CDF88FCF4}" type="parTrans" cxnId="{5A4B6DB2-2BEE-4E2B-AE79-4352E3ED4363}">
      <dgm:prSet/>
      <dgm:spPr/>
      <dgm:t>
        <a:bodyPr/>
        <a:lstStyle/>
        <a:p>
          <a:pPr algn="ctr"/>
          <a:endParaRPr lang="en-US"/>
        </a:p>
      </dgm:t>
    </dgm:pt>
    <dgm:pt modelId="{5CBF4676-B126-4775-A62E-699596292A2F}" type="sibTrans" cxnId="{5A4B6DB2-2BEE-4E2B-AE79-4352E3ED4363}">
      <dgm:prSet/>
      <dgm:spPr/>
      <dgm:t>
        <a:bodyPr/>
        <a:lstStyle/>
        <a:p>
          <a:pPr algn="ctr"/>
          <a:endParaRPr lang="en-US" sz="1100"/>
        </a:p>
      </dgm:t>
    </dgm:pt>
    <dgm:pt modelId="{D42207DC-FA0C-49F4-B503-2A75F3DE84E0}" type="pres">
      <dgm:prSet presAssocID="{EA4EA889-BB6D-4547-BCF0-D31DEFC243AF}" presName="Name0" presStyleCnt="0">
        <dgm:presLayoutVars>
          <dgm:chMax val="1"/>
          <dgm:dir/>
          <dgm:animLvl val="ctr"/>
          <dgm:resizeHandles val="exact"/>
        </dgm:presLayoutVars>
      </dgm:prSet>
      <dgm:spPr/>
      <dgm:t>
        <a:bodyPr/>
        <a:lstStyle/>
        <a:p>
          <a:endParaRPr lang="en-US"/>
        </a:p>
      </dgm:t>
    </dgm:pt>
    <dgm:pt modelId="{74F00C16-BAD6-44A8-8412-E6036CDFDF6E}" type="pres">
      <dgm:prSet presAssocID="{E018896F-5145-4735-B8FD-096E359D1642}" presName="centerShape" presStyleLbl="node0" presStyleIdx="0" presStyleCnt="1"/>
      <dgm:spPr/>
      <dgm:t>
        <a:bodyPr/>
        <a:lstStyle/>
        <a:p>
          <a:endParaRPr lang="en-US"/>
        </a:p>
      </dgm:t>
    </dgm:pt>
    <dgm:pt modelId="{82AD23E5-9986-4FC6-8DAD-9CA872A527BB}" type="pres">
      <dgm:prSet presAssocID="{EE429358-67E4-4570-9ACB-E8C4971EF6AA}" presName="node" presStyleLbl="node1" presStyleIdx="0" presStyleCnt="5">
        <dgm:presLayoutVars>
          <dgm:bulletEnabled val="1"/>
        </dgm:presLayoutVars>
      </dgm:prSet>
      <dgm:spPr/>
      <dgm:t>
        <a:bodyPr/>
        <a:lstStyle/>
        <a:p>
          <a:endParaRPr lang="en-US"/>
        </a:p>
      </dgm:t>
    </dgm:pt>
    <dgm:pt modelId="{4E764F28-CDFF-4C1E-837F-3B5EA64049E9}" type="pres">
      <dgm:prSet presAssocID="{EE429358-67E4-4570-9ACB-E8C4971EF6AA}" presName="dummy" presStyleCnt="0"/>
      <dgm:spPr/>
    </dgm:pt>
    <dgm:pt modelId="{315A3BAD-13E4-47DF-9438-07C978EEC62C}" type="pres">
      <dgm:prSet presAssocID="{34E94228-B091-49E7-98CB-2FBC54F5446F}" presName="sibTrans" presStyleLbl="sibTrans2D1" presStyleIdx="0" presStyleCnt="5"/>
      <dgm:spPr/>
      <dgm:t>
        <a:bodyPr/>
        <a:lstStyle/>
        <a:p>
          <a:endParaRPr lang="en-US"/>
        </a:p>
      </dgm:t>
    </dgm:pt>
    <dgm:pt modelId="{EBC15B9E-530F-4BA8-B6E2-C7F432227CD0}" type="pres">
      <dgm:prSet presAssocID="{BCFDEA79-06E1-4232-9560-F0AEA0F5B44E}" presName="node" presStyleLbl="node1" presStyleIdx="1" presStyleCnt="5">
        <dgm:presLayoutVars>
          <dgm:bulletEnabled val="1"/>
        </dgm:presLayoutVars>
      </dgm:prSet>
      <dgm:spPr/>
      <dgm:t>
        <a:bodyPr/>
        <a:lstStyle/>
        <a:p>
          <a:endParaRPr lang="en-US"/>
        </a:p>
      </dgm:t>
    </dgm:pt>
    <dgm:pt modelId="{23EB14C1-46D2-44BF-9B66-6BA57B2F0AC8}" type="pres">
      <dgm:prSet presAssocID="{BCFDEA79-06E1-4232-9560-F0AEA0F5B44E}" presName="dummy" presStyleCnt="0"/>
      <dgm:spPr/>
    </dgm:pt>
    <dgm:pt modelId="{CA6DF4C5-D5F3-4C44-AC4D-857A3B02DBD6}" type="pres">
      <dgm:prSet presAssocID="{6B49D0FA-4C0C-4176-9DF2-1F2B078ACDB4}" presName="sibTrans" presStyleLbl="sibTrans2D1" presStyleIdx="1" presStyleCnt="5"/>
      <dgm:spPr/>
      <dgm:t>
        <a:bodyPr/>
        <a:lstStyle/>
        <a:p>
          <a:endParaRPr lang="en-US"/>
        </a:p>
      </dgm:t>
    </dgm:pt>
    <dgm:pt modelId="{59C652A7-67DB-429B-805D-74C602DACE34}" type="pres">
      <dgm:prSet presAssocID="{1D9926D3-2E6C-46A3-8A5A-7BE133C20D4B}" presName="node" presStyleLbl="node1" presStyleIdx="2" presStyleCnt="5">
        <dgm:presLayoutVars>
          <dgm:bulletEnabled val="1"/>
        </dgm:presLayoutVars>
      </dgm:prSet>
      <dgm:spPr/>
      <dgm:t>
        <a:bodyPr/>
        <a:lstStyle/>
        <a:p>
          <a:endParaRPr lang="en-US"/>
        </a:p>
      </dgm:t>
    </dgm:pt>
    <dgm:pt modelId="{B640169A-8DCD-4D54-8A6F-A5D177F0A8AB}" type="pres">
      <dgm:prSet presAssocID="{1D9926D3-2E6C-46A3-8A5A-7BE133C20D4B}" presName="dummy" presStyleCnt="0"/>
      <dgm:spPr/>
    </dgm:pt>
    <dgm:pt modelId="{1375BE47-E475-4CB2-A9DA-036A2F51A956}" type="pres">
      <dgm:prSet presAssocID="{495B8CD4-BF91-4412-AB65-57607B4FC42D}" presName="sibTrans" presStyleLbl="sibTrans2D1" presStyleIdx="2" presStyleCnt="5"/>
      <dgm:spPr/>
      <dgm:t>
        <a:bodyPr/>
        <a:lstStyle/>
        <a:p>
          <a:endParaRPr lang="en-US"/>
        </a:p>
      </dgm:t>
    </dgm:pt>
    <dgm:pt modelId="{502933A4-35FC-42F9-A09D-6EE28B4765A0}" type="pres">
      <dgm:prSet presAssocID="{01147EA5-0B1B-4833-940F-5C6E4AD395D9}" presName="node" presStyleLbl="node1" presStyleIdx="3" presStyleCnt="5">
        <dgm:presLayoutVars>
          <dgm:bulletEnabled val="1"/>
        </dgm:presLayoutVars>
      </dgm:prSet>
      <dgm:spPr/>
      <dgm:t>
        <a:bodyPr/>
        <a:lstStyle/>
        <a:p>
          <a:endParaRPr lang="en-US"/>
        </a:p>
      </dgm:t>
    </dgm:pt>
    <dgm:pt modelId="{5847CCAA-34B3-44EA-86E5-D5D303145210}" type="pres">
      <dgm:prSet presAssocID="{01147EA5-0B1B-4833-940F-5C6E4AD395D9}" presName="dummy" presStyleCnt="0"/>
      <dgm:spPr/>
    </dgm:pt>
    <dgm:pt modelId="{1E295838-DE10-4E37-943A-C4519B03249D}" type="pres">
      <dgm:prSet presAssocID="{5BEAE6F2-4602-4347-9917-455DDB3D61AD}" presName="sibTrans" presStyleLbl="sibTrans2D1" presStyleIdx="3" presStyleCnt="5"/>
      <dgm:spPr/>
      <dgm:t>
        <a:bodyPr/>
        <a:lstStyle/>
        <a:p>
          <a:endParaRPr lang="en-US"/>
        </a:p>
      </dgm:t>
    </dgm:pt>
    <dgm:pt modelId="{16613FBF-F356-4AD9-B1B8-EFD2AD67F5F6}" type="pres">
      <dgm:prSet presAssocID="{BCE52429-E98E-44F0-805C-9485D591C56E}" presName="node" presStyleLbl="node1" presStyleIdx="4" presStyleCnt="5">
        <dgm:presLayoutVars>
          <dgm:bulletEnabled val="1"/>
        </dgm:presLayoutVars>
      </dgm:prSet>
      <dgm:spPr/>
      <dgm:t>
        <a:bodyPr/>
        <a:lstStyle/>
        <a:p>
          <a:endParaRPr lang="en-US"/>
        </a:p>
      </dgm:t>
    </dgm:pt>
    <dgm:pt modelId="{81F59F84-D0A5-4B35-B2D9-178A1F393F25}" type="pres">
      <dgm:prSet presAssocID="{BCE52429-E98E-44F0-805C-9485D591C56E}" presName="dummy" presStyleCnt="0"/>
      <dgm:spPr/>
    </dgm:pt>
    <dgm:pt modelId="{36156FC1-7053-4240-950B-9AEC94F904E1}" type="pres">
      <dgm:prSet presAssocID="{5CBF4676-B126-4775-A62E-699596292A2F}" presName="sibTrans" presStyleLbl="sibTrans2D1" presStyleIdx="4" presStyleCnt="5"/>
      <dgm:spPr/>
      <dgm:t>
        <a:bodyPr/>
        <a:lstStyle/>
        <a:p>
          <a:endParaRPr lang="en-US"/>
        </a:p>
      </dgm:t>
    </dgm:pt>
  </dgm:ptLst>
  <dgm:cxnLst>
    <dgm:cxn modelId="{02C4A792-2D05-40E3-92ED-BA73F16173F0}" type="presOf" srcId="{495B8CD4-BF91-4412-AB65-57607B4FC42D}" destId="{1375BE47-E475-4CB2-A9DA-036A2F51A956}" srcOrd="0" destOrd="0" presId="urn:microsoft.com/office/officeart/2005/8/layout/radial6"/>
    <dgm:cxn modelId="{F71E1097-AE36-454B-951C-772BBA63C863}" type="presOf" srcId="{6B49D0FA-4C0C-4176-9DF2-1F2B078ACDB4}" destId="{CA6DF4C5-D5F3-4C44-AC4D-857A3B02DBD6}" srcOrd="0" destOrd="0" presId="urn:microsoft.com/office/officeart/2005/8/layout/radial6"/>
    <dgm:cxn modelId="{D728DB37-2F7A-4708-A961-EC09B7FA2326}" type="presOf" srcId="{01147EA5-0B1B-4833-940F-5C6E4AD395D9}" destId="{502933A4-35FC-42F9-A09D-6EE28B4765A0}" srcOrd="0" destOrd="0" presId="urn:microsoft.com/office/officeart/2005/8/layout/radial6"/>
    <dgm:cxn modelId="{95B526DC-AB17-4EDC-B54F-46F6DE7B6F30}" srcId="{E018896F-5145-4735-B8FD-096E359D1642}" destId="{EE429358-67E4-4570-9ACB-E8C4971EF6AA}" srcOrd="0" destOrd="0" parTransId="{DBC45555-4AC7-4926-9C94-91B8115E1F00}" sibTransId="{34E94228-B091-49E7-98CB-2FBC54F5446F}"/>
    <dgm:cxn modelId="{122CCD03-1BEA-4ACA-BAA9-A5DD34BF1A16}" srcId="{EA4EA889-BB6D-4547-BCF0-D31DEFC243AF}" destId="{E018896F-5145-4735-B8FD-096E359D1642}" srcOrd="0" destOrd="0" parTransId="{D3FF93D7-6BD5-4D1C-9BA0-1072BB78DC54}" sibTransId="{C23CB572-5395-4647-BA2D-B73096A6053E}"/>
    <dgm:cxn modelId="{23F57BD8-C045-49E5-86A1-1B31508F886B}" type="presOf" srcId="{EE429358-67E4-4570-9ACB-E8C4971EF6AA}" destId="{82AD23E5-9986-4FC6-8DAD-9CA872A527BB}" srcOrd="0" destOrd="0" presId="urn:microsoft.com/office/officeart/2005/8/layout/radial6"/>
    <dgm:cxn modelId="{0F5C346B-71BD-4CBB-B99C-843F7E3D7417}" srcId="{E018896F-5145-4735-B8FD-096E359D1642}" destId="{1D9926D3-2E6C-46A3-8A5A-7BE133C20D4B}" srcOrd="2" destOrd="0" parTransId="{DC15013C-A4DF-4752-A707-4D01214B8FD5}" sibTransId="{495B8CD4-BF91-4412-AB65-57607B4FC42D}"/>
    <dgm:cxn modelId="{443302D2-2AD3-48EA-A558-F5B2957CCE32}" type="presOf" srcId="{5BEAE6F2-4602-4347-9917-455DDB3D61AD}" destId="{1E295838-DE10-4E37-943A-C4519B03249D}" srcOrd="0" destOrd="0" presId="urn:microsoft.com/office/officeart/2005/8/layout/radial6"/>
    <dgm:cxn modelId="{1AFBB9A8-4B8D-4D79-8105-CD77E87C0A86}" type="presOf" srcId="{E018896F-5145-4735-B8FD-096E359D1642}" destId="{74F00C16-BAD6-44A8-8412-E6036CDFDF6E}" srcOrd="0" destOrd="0" presId="urn:microsoft.com/office/officeart/2005/8/layout/radial6"/>
    <dgm:cxn modelId="{32EF061C-012A-4962-8185-588248C195BE}" type="presOf" srcId="{BCFDEA79-06E1-4232-9560-F0AEA0F5B44E}" destId="{EBC15B9E-530F-4BA8-B6E2-C7F432227CD0}" srcOrd="0" destOrd="0" presId="urn:microsoft.com/office/officeart/2005/8/layout/radial6"/>
    <dgm:cxn modelId="{65201DD5-9356-4855-AF78-B2C36BF231A5}" type="presOf" srcId="{BCE52429-E98E-44F0-805C-9485D591C56E}" destId="{16613FBF-F356-4AD9-B1B8-EFD2AD67F5F6}" srcOrd="0" destOrd="0" presId="urn:microsoft.com/office/officeart/2005/8/layout/radial6"/>
    <dgm:cxn modelId="{23110725-42E5-4319-94A9-4F7BC17A03CC}" type="presOf" srcId="{34E94228-B091-49E7-98CB-2FBC54F5446F}" destId="{315A3BAD-13E4-47DF-9438-07C978EEC62C}" srcOrd="0" destOrd="0" presId="urn:microsoft.com/office/officeart/2005/8/layout/radial6"/>
    <dgm:cxn modelId="{420E73EE-18A9-48E8-8DB2-BB6ACDCFA765}" srcId="{E018896F-5145-4735-B8FD-096E359D1642}" destId="{BCFDEA79-06E1-4232-9560-F0AEA0F5B44E}" srcOrd="1" destOrd="0" parTransId="{794B2680-A172-427A-8232-5BF16F5FC338}" sibTransId="{6B49D0FA-4C0C-4176-9DF2-1F2B078ACDB4}"/>
    <dgm:cxn modelId="{C2247EE5-2D2A-4FAA-AFCD-FCAAB575A89A}" srcId="{E018896F-5145-4735-B8FD-096E359D1642}" destId="{01147EA5-0B1B-4833-940F-5C6E4AD395D9}" srcOrd="3" destOrd="0" parTransId="{94C352F4-7AFA-43EB-A37E-C5C92ED1F997}" sibTransId="{5BEAE6F2-4602-4347-9917-455DDB3D61AD}"/>
    <dgm:cxn modelId="{3A73CD47-6A13-414C-9618-D4117FC187AC}" type="presOf" srcId="{1D9926D3-2E6C-46A3-8A5A-7BE133C20D4B}" destId="{59C652A7-67DB-429B-805D-74C602DACE34}" srcOrd="0" destOrd="0" presId="urn:microsoft.com/office/officeart/2005/8/layout/radial6"/>
    <dgm:cxn modelId="{D0028C6D-AB61-49E1-B194-41C7059EC3F1}" type="presOf" srcId="{EA4EA889-BB6D-4547-BCF0-D31DEFC243AF}" destId="{D42207DC-FA0C-49F4-B503-2A75F3DE84E0}" srcOrd="0" destOrd="0" presId="urn:microsoft.com/office/officeart/2005/8/layout/radial6"/>
    <dgm:cxn modelId="{67061FE2-5F7E-4060-A590-FF5F1D93A4D0}" type="presOf" srcId="{5CBF4676-B126-4775-A62E-699596292A2F}" destId="{36156FC1-7053-4240-950B-9AEC94F904E1}" srcOrd="0" destOrd="0" presId="urn:microsoft.com/office/officeart/2005/8/layout/radial6"/>
    <dgm:cxn modelId="{5A4B6DB2-2BEE-4E2B-AE79-4352E3ED4363}" srcId="{E018896F-5145-4735-B8FD-096E359D1642}" destId="{BCE52429-E98E-44F0-805C-9485D591C56E}" srcOrd="4" destOrd="0" parTransId="{6379140B-CDB0-42D5-A773-631CDF88FCF4}" sibTransId="{5CBF4676-B126-4775-A62E-699596292A2F}"/>
    <dgm:cxn modelId="{84544C73-B3A7-4F34-8791-21BD95E24F72}" type="presParOf" srcId="{D42207DC-FA0C-49F4-B503-2A75F3DE84E0}" destId="{74F00C16-BAD6-44A8-8412-E6036CDFDF6E}" srcOrd="0" destOrd="0" presId="urn:microsoft.com/office/officeart/2005/8/layout/radial6"/>
    <dgm:cxn modelId="{32CD951E-BA55-44D1-831D-322D92EC8439}" type="presParOf" srcId="{D42207DC-FA0C-49F4-B503-2A75F3DE84E0}" destId="{82AD23E5-9986-4FC6-8DAD-9CA872A527BB}" srcOrd="1" destOrd="0" presId="urn:microsoft.com/office/officeart/2005/8/layout/radial6"/>
    <dgm:cxn modelId="{A50F83E3-1B1B-4A5E-9AF7-5A0B1CE421BB}" type="presParOf" srcId="{D42207DC-FA0C-49F4-B503-2A75F3DE84E0}" destId="{4E764F28-CDFF-4C1E-837F-3B5EA64049E9}" srcOrd="2" destOrd="0" presId="urn:microsoft.com/office/officeart/2005/8/layout/radial6"/>
    <dgm:cxn modelId="{0DB4C443-1CEE-49A1-A577-AB1E5249E2E2}" type="presParOf" srcId="{D42207DC-FA0C-49F4-B503-2A75F3DE84E0}" destId="{315A3BAD-13E4-47DF-9438-07C978EEC62C}" srcOrd="3" destOrd="0" presId="urn:microsoft.com/office/officeart/2005/8/layout/radial6"/>
    <dgm:cxn modelId="{0B5C9501-F28B-41DE-AB3F-AB62051EFC7C}" type="presParOf" srcId="{D42207DC-FA0C-49F4-B503-2A75F3DE84E0}" destId="{EBC15B9E-530F-4BA8-B6E2-C7F432227CD0}" srcOrd="4" destOrd="0" presId="urn:microsoft.com/office/officeart/2005/8/layout/radial6"/>
    <dgm:cxn modelId="{961F6A20-C0AC-4744-9462-3472AAB8C2F6}" type="presParOf" srcId="{D42207DC-FA0C-49F4-B503-2A75F3DE84E0}" destId="{23EB14C1-46D2-44BF-9B66-6BA57B2F0AC8}" srcOrd="5" destOrd="0" presId="urn:microsoft.com/office/officeart/2005/8/layout/radial6"/>
    <dgm:cxn modelId="{949C29D2-1142-4E27-8225-AD8D8CC99B09}" type="presParOf" srcId="{D42207DC-FA0C-49F4-B503-2A75F3DE84E0}" destId="{CA6DF4C5-D5F3-4C44-AC4D-857A3B02DBD6}" srcOrd="6" destOrd="0" presId="urn:microsoft.com/office/officeart/2005/8/layout/radial6"/>
    <dgm:cxn modelId="{13109213-5737-4AC1-B34A-17A818D3471F}" type="presParOf" srcId="{D42207DC-FA0C-49F4-B503-2A75F3DE84E0}" destId="{59C652A7-67DB-429B-805D-74C602DACE34}" srcOrd="7" destOrd="0" presId="urn:microsoft.com/office/officeart/2005/8/layout/radial6"/>
    <dgm:cxn modelId="{D26382C9-DC67-448D-8353-9EBFF18C0E94}" type="presParOf" srcId="{D42207DC-FA0C-49F4-B503-2A75F3DE84E0}" destId="{B640169A-8DCD-4D54-8A6F-A5D177F0A8AB}" srcOrd="8" destOrd="0" presId="urn:microsoft.com/office/officeart/2005/8/layout/radial6"/>
    <dgm:cxn modelId="{45B0FD02-B408-4741-83CA-FF07CDC5E9A2}" type="presParOf" srcId="{D42207DC-FA0C-49F4-B503-2A75F3DE84E0}" destId="{1375BE47-E475-4CB2-A9DA-036A2F51A956}" srcOrd="9" destOrd="0" presId="urn:microsoft.com/office/officeart/2005/8/layout/radial6"/>
    <dgm:cxn modelId="{0BA9BEAD-053B-4317-BCE7-73AA5D16B311}" type="presParOf" srcId="{D42207DC-FA0C-49F4-B503-2A75F3DE84E0}" destId="{502933A4-35FC-42F9-A09D-6EE28B4765A0}" srcOrd="10" destOrd="0" presId="urn:microsoft.com/office/officeart/2005/8/layout/radial6"/>
    <dgm:cxn modelId="{27739076-ED1F-4D26-B321-8EB00D58D500}" type="presParOf" srcId="{D42207DC-FA0C-49F4-B503-2A75F3DE84E0}" destId="{5847CCAA-34B3-44EA-86E5-D5D303145210}" srcOrd="11" destOrd="0" presId="urn:microsoft.com/office/officeart/2005/8/layout/radial6"/>
    <dgm:cxn modelId="{96F5E04D-9C18-41CD-B09C-91E6D1722F56}" type="presParOf" srcId="{D42207DC-FA0C-49F4-B503-2A75F3DE84E0}" destId="{1E295838-DE10-4E37-943A-C4519B03249D}" srcOrd="12" destOrd="0" presId="urn:microsoft.com/office/officeart/2005/8/layout/radial6"/>
    <dgm:cxn modelId="{B5EC170B-4ADF-4183-A8D3-19D23F4587D0}" type="presParOf" srcId="{D42207DC-FA0C-49F4-B503-2A75F3DE84E0}" destId="{16613FBF-F356-4AD9-B1B8-EFD2AD67F5F6}" srcOrd="13" destOrd="0" presId="urn:microsoft.com/office/officeart/2005/8/layout/radial6"/>
    <dgm:cxn modelId="{B4490233-F18D-40DE-80AF-1917040FED1C}" type="presParOf" srcId="{D42207DC-FA0C-49F4-B503-2A75F3DE84E0}" destId="{81F59F84-D0A5-4B35-B2D9-178A1F393F25}" srcOrd="14" destOrd="0" presId="urn:microsoft.com/office/officeart/2005/8/layout/radial6"/>
    <dgm:cxn modelId="{C25E0D84-88A5-499E-B18B-4BAE62B78D53}" type="presParOf" srcId="{D42207DC-FA0C-49F4-B503-2A75F3DE84E0}" destId="{36156FC1-7053-4240-950B-9AEC94F904E1}" srcOrd="15" destOrd="0" presId="urn:microsoft.com/office/officeart/2005/8/layout/radial6"/>
  </dgm:cxnLst>
  <dgm:bg/>
  <dgm:whole/>
</dgm:dataModel>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E33D41-742B-42E5-8A64-BA9650D96D96}" type="datetimeFigureOut">
              <a:rPr lang="en-US" smtClean="0"/>
              <a:pPr/>
              <a:t>16-Nov-18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B68197-9590-4353-8D10-F6829FE58D4E}" type="slidenum">
              <a:rPr lang="en-US" smtClean="0"/>
              <a:pPr/>
              <a:t>‹#›</a:t>
            </a:fld>
            <a:endParaRPr lang="en-US"/>
          </a:p>
        </p:txBody>
      </p:sp>
    </p:spTree>
    <p:extLst>
      <p:ext uri="{BB962C8B-B14F-4D97-AF65-F5344CB8AC3E}">
        <p14:creationId xmlns:p14="http://schemas.microsoft.com/office/powerpoint/2010/main" xmlns="" val="2007321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16-Nov-18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pPr/>
              <a:t>16-Nov-18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16-Nov-18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16-Nov-18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alhudacibe.com/" TargetMode="External"/><Relationship Id="rId2" Type="http://schemas.openxmlformats.org/officeDocument/2006/relationships/hyperlink" Target="mailto:Zubair.mughal@alhudacibe.com" TargetMode="Externa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708" y="790976"/>
            <a:ext cx="8659906" cy="1519518"/>
          </a:xfrm>
        </p:spPr>
        <p:txBody>
          <a:bodyPr>
            <a:normAutofit/>
          </a:bodyPr>
          <a:lstStyle/>
          <a:p>
            <a:pPr algn="ctr"/>
            <a:r>
              <a:rPr lang="en-US" sz="4000" b="1" i="1" u="sng" dirty="0" smtClean="0">
                <a:solidFill>
                  <a:schemeClr val="accent2">
                    <a:lumMod val="50000"/>
                  </a:schemeClr>
                </a:solidFill>
              </a:rPr>
              <a:t>Funding Sources for Islamic Microfinance</a:t>
            </a:r>
            <a:endParaRPr lang="en-US" sz="4000" b="1" i="1" u="sng" dirty="0">
              <a:solidFill>
                <a:schemeClr val="accent2">
                  <a:lumMod val="50000"/>
                </a:schemeClr>
              </a:solidFill>
            </a:endParaRPr>
          </a:p>
        </p:txBody>
      </p:sp>
      <p:sp>
        <p:nvSpPr>
          <p:cNvPr id="4" name="Subtitle 3"/>
          <p:cNvSpPr>
            <a:spLocks noGrp="1"/>
          </p:cNvSpPr>
          <p:nvPr>
            <p:ph type="subTitle" idx="1"/>
          </p:nvPr>
        </p:nvSpPr>
        <p:spPr>
          <a:xfrm>
            <a:off x="5042648" y="4961965"/>
            <a:ext cx="4343400" cy="1653987"/>
          </a:xfrm>
        </p:spPr>
        <p:txBody>
          <a:bodyPr>
            <a:normAutofit/>
          </a:bodyPr>
          <a:lstStyle/>
          <a:p>
            <a:pPr algn="l"/>
            <a:r>
              <a:rPr lang="en-US" sz="2400" b="1" dirty="0" smtClean="0">
                <a:solidFill>
                  <a:schemeClr val="accent2">
                    <a:lumMod val="75000"/>
                  </a:schemeClr>
                </a:solidFill>
              </a:rPr>
              <a:t>BY: MUHAMMAD ZUBAIR </a:t>
            </a:r>
          </a:p>
          <a:p>
            <a:pPr algn="l"/>
            <a:r>
              <a:rPr lang="en-US" sz="2000" i="1" dirty="0" smtClean="0">
                <a:solidFill>
                  <a:schemeClr val="accent2">
                    <a:lumMod val="75000"/>
                  </a:schemeClr>
                </a:solidFill>
              </a:rPr>
              <a:t>CHIEF EXECUTIVE OFFICER</a:t>
            </a:r>
            <a:endParaRPr lang="en-US" sz="2400" i="1" dirty="0" smtClean="0">
              <a:solidFill>
                <a:schemeClr val="accent2">
                  <a:lumMod val="75000"/>
                </a:schemeClr>
              </a:solidFill>
            </a:endParaRPr>
          </a:p>
          <a:p>
            <a:pPr algn="l"/>
            <a:r>
              <a:rPr lang="en-US" sz="1700" b="1" i="1" u="sng" dirty="0" smtClean="0">
                <a:solidFill>
                  <a:schemeClr val="accent2">
                    <a:lumMod val="75000"/>
                  </a:schemeClr>
                </a:solidFill>
              </a:rPr>
              <a:t>AlHuda Center for Islamic Banking and Economics</a:t>
            </a:r>
          </a:p>
          <a:p>
            <a:endParaRPr lang="en-US" sz="1700" b="1" i="1" u="sng" dirty="0">
              <a:solidFill>
                <a:schemeClr val="accent2">
                  <a:lumMod val="75000"/>
                </a:schemeClr>
              </a:solidFill>
            </a:endParaRPr>
          </a:p>
        </p:txBody>
      </p:sp>
      <p:pic>
        <p:nvPicPr>
          <p:cNvPr id="3" name="Picture 2"/>
          <p:cNvPicPr>
            <a:picLocks noChangeAspect="1"/>
          </p:cNvPicPr>
          <p:nvPr/>
        </p:nvPicPr>
        <p:blipFill>
          <a:blip r:embed="rId2"/>
          <a:stretch>
            <a:fillRect/>
          </a:stretch>
        </p:blipFill>
        <p:spPr>
          <a:xfrm>
            <a:off x="3395050" y="4781763"/>
            <a:ext cx="1528017" cy="189969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normAutofit/>
          </a:bodyPr>
          <a:lstStyle/>
          <a:p>
            <a:pPr marL="320040" indent="-320040" algn="ctr" fontAlgn="auto">
              <a:lnSpc>
                <a:spcPct val="80000"/>
              </a:lnSpc>
              <a:spcBef>
                <a:spcPts val="700"/>
              </a:spcBef>
              <a:spcAft>
                <a:spcPts val="0"/>
              </a:spcAft>
              <a:buClr>
                <a:schemeClr val="accent2"/>
              </a:buClr>
              <a:buSzPct val="60000"/>
              <a:defRPr/>
            </a:pPr>
            <a:r>
              <a:rPr lang="en-US" sz="2900" b="1" dirty="0" smtClean="0">
                <a:solidFill>
                  <a:srgbClr val="FFFFFF"/>
                </a:solidFill>
                <a:cs typeface="Arial" charset="0"/>
              </a:rPr>
              <a:t>Charity Funds of Islamic Banks &amp; Financial Institutions</a:t>
            </a:r>
          </a:p>
        </p:txBody>
      </p:sp>
      <p:sp>
        <p:nvSpPr>
          <p:cNvPr id="6" name="Rectangle 8"/>
          <p:cNvSpPr>
            <a:spLocks noGrp="1" noChangeArrowheads="1"/>
          </p:cNvSpPr>
          <p:nvPr>
            <p:ph idx="1"/>
          </p:nvPr>
        </p:nvSpPr>
        <p:spPr bwMode="auto">
          <a:xfrm>
            <a:off x="605367" y="1149438"/>
            <a:ext cx="8596668" cy="1905650"/>
          </a:xfrm>
          <a:prstGeom prst="rect">
            <a:avLst/>
          </a:prstGeom>
          <a:noFill/>
          <a:ln w="9525">
            <a:noFill/>
            <a:miter lim="800000"/>
            <a:headEnd/>
            <a:tailEnd/>
          </a:ln>
        </p:spPr>
        <p:txBody>
          <a:bodyPr wrap="square">
            <a:spAutoFit/>
          </a:bodyPr>
          <a:lstStyle/>
          <a:p>
            <a:pPr marL="320040" indent="-320040" algn="just">
              <a:lnSpc>
                <a:spcPct val="80000"/>
              </a:lnSpc>
              <a:spcBef>
                <a:spcPts val="700"/>
              </a:spcBef>
              <a:buClr>
                <a:schemeClr val="accent2"/>
              </a:buClr>
              <a:buSzPct val="60000"/>
              <a:buNone/>
              <a:defRPr/>
            </a:pPr>
            <a:r>
              <a:rPr lang="en-US" sz="2800" dirty="0" smtClean="0">
                <a:solidFill>
                  <a:schemeClr val="bg1"/>
                </a:solidFill>
              </a:rPr>
              <a:t>	</a:t>
            </a:r>
          </a:p>
          <a:p>
            <a:pPr marL="320040" indent="-320040" algn="just">
              <a:lnSpc>
                <a:spcPct val="80000"/>
              </a:lnSpc>
              <a:spcBef>
                <a:spcPts val="700"/>
              </a:spcBef>
              <a:buClr>
                <a:schemeClr val="accent2"/>
              </a:buClr>
              <a:buSzPct val="60000"/>
              <a:buNone/>
              <a:defRPr/>
            </a:pPr>
            <a:r>
              <a:rPr lang="en-US" sz="2800" dirty="0" smtClean="0">
                <a:solidFill>
                  <a:schemeClr val="bg1"/>
                </a:solidFill>
              </a:rPr>
              <a:t>   The charity amount collected by Islamic Banks and Financial institutions are huge amount which can be utilized as funding sources of Islamic Microfinance institutions. </a:t>
            </a:r>
            <a:endParaRPr lang="en-US" sz="2800" dirty="0" smtClean="0">
              <a:solidFill>
                <a:schemeClr val="bg1"/>
              </a:solidFill>
              <a:latin typeface="Tw Cen MT" pitchFamily="34" charset="0"/>
            </a:endParaRPr>
          </a:p>
        </p:txBody>
      </p:sp>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normAutofit fontScale="90000"/>
          </a:bodyPr>
          <a:lstStyle/>
          <a:p>
            <a:pPr marL="320040" indent="-320040" algn="ctr">
              <a:lnSpc>
                <a:spcPct val="80000"/>
              </a:lnSpc>
              <a:spcBef>
                <a:spcPts val="700"/>
              </a:spcBef>
              <a:buClr>
                <a:schemeClr val="accent2"/>
              </a:buClr>
              <a:buSzPct val="60000"/>
              <a:defRPr/>
            </a:pPr>
            <a:r>
              <a:rPr lang="en-US" sz="3200" b="1" dirty="0" smtClean="0">
                <a:solidFill>
                  <a:srgbClr val="FFFFFF"/>
                </a:solidFill>
                <a:cs typeface="Arial" charset="0"/>
              </a:rPr>
              <a:t/>
            </a:r>
            <a:br>
              <a:rPr lang="en-US" sz="3200" b="1" dirty="0" smtClean="0">
                <a:solidFill>
                  <a:srgbClr val="FFFFFF"/>
                </a:solidFill>
                <a:cs typeface="Arial" charset="0"/>
              </a:rPr>
            </a:br>
            <a:r>
              <a:rPr lang="en-US" sz="3200" b="1" dirty="0" smtClean="0">
                <a:solidFill>
                  <a:srgbClr val="FFFFFF"/>
                </a:solidFill>
                <a:cs typeface="Arial" charset="0"/>
              </a:rPr>
              <a:t> </a:t>
            </a:r>
            <a:br>
              <a:rPr lang="en-US" sz="3200" b="1" dirty="0" smtClean="0">
                <a:solidFill>
                  <a:srgbClr val="FFFFFF"/>
                </a:solidFill>
                <a:cs typeface="Arial" charset="0"/>
              </a:rPr>
            </a:br>
            <a:r>
              <a:rPr lang="en-US" sz="3200" b="1" dirty="0" err="1" smtClean="0">
                <a:solidFill>
                  <a:srgbClr val="FFFFFF"/>
                </a:solidFill>
                <a:cs typeface="Arial" charset="0"/>
              </a:rPr>
              <a:t>Musharaka</a:t>
            </a:r>
            <a:r>
              <a:rPr lang="en-US" sz="3200" b="1" dirty="0" smtClean="0">
                <a:solidFill>
                  <a:srgbClr val="FFFFFF"/>
                </a:solidFill>
                <a:cs typeface="Arial" charset="0"/>
              </a:rPr>
              <a:t> Model for Islamic Microfinance Institution</a:t>
            </a:r>
            <a:r>
              <a:rPr lang="en-US" sz="2800" dirty="0" smtClean="0"/>
              <a:t/>
            </a:r>
            <a:br>
              <a:rPr lang="en-US" sz="2800" dirty="0" smtClean="0"/>
            </a:br>
            <a:r>
              <a:rPr lang="en-US" sz="3200" dirty="0" smtClean="0"/>
              <a:t/>
            </a:r>
            <a:br>
              <a:rPr lang="en-US" sz="3200" dirty="0" smtClean="0"/>
            </a:br>
            <a:endParaRPr lang="en-US" sz="3200" b="1" dirty="0" smtClean="0">
              <a:solidFill>
                <a:srgbClr val="FFFFFF"/>
              </a:solidFill>
              <a:cs typeface="Arial" charset="0"/>
            </a:endParaRPr>
          </a:p>
        </p:txBody>
      </p:sp>
      <p:pic>
        <p:nvPicPr>
          <p:cNvPr id="4" name="Picture 3" descr="D:\umair\Alhuda CIBE\Muhammad Zubair\Thesis\Mudaraba Model.jpg"/>
          <p:cNvPicPr/>
          <p:nvPr/>
        </p:nvPicPr>
        <p:blipFill>
          <a:blip r:embed="rId2" cstate="print"/>
          <a:srcRect/>
          <a:stretch>
            <a:fillRect/>
          </a:stretch>
        </p:blipFill>
        <p:spPr bwMode="auto">
          <a:xfrm>
            <a:off x="1249378" y="1149790"/>
            <a:ext cx="7179397" cy="4825497"/>
          </a:xfrm>
          <a:prstGeom prst="rect">
            <a:avLst/>
          </a:prstGeom>
          <a:noFill/>
          <a:ln w="9525">
            <a:noFill/>
            <a:miter lim="800000"/>
            <a:headEnd/>
            <a:tailEnd/>
          </a:ln>
        </p:spPr>
      </p:pic>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lstStyle/>
          <a:p>
            <a:pPr marL="320040" indent="-320040" algn="ctr" fontAlgn="auto">
              <a:lnSpc>
                <a:spcPct val="80000"/>
              </a:lnSpc>
              <a:spcBef>
                <a:spcPts val="700"/>
              </a:spcBef>
              <a:spcAft>
                <a:spcPts val="0"/>
              </a:spcAft>
              <a:buClr>
                <a:schemeClr val="accent2"/>
              </a:buClr>
              <a:buSzPct val="60000"/>
              <a:defRPr/>
            </a:pPr>
            <a:r>
              <a:rPr lang="en-US" sz="3200" b="1" dirty="0" err="1" smtClean="0">
                <a:solidFill>
                  <a:srgbClr val="FFFFFF"/>
                </a:solidFill>
                <a:cs typeface="Arial" charset="0"/>
              </a:rPr>
              <a:t>Mudaraba</a:t>
            </a:r>
            <a:r>
              <a:rPr lang="en-US" sz="3200" b="1" dirty="0" smtClean="0">
                <a:solidFill>
                  <a:srgbClr val="FFFFFF"/>
                </a:solidFill>
                <a:cs typeface="Arial" charset="0"/>
              </a:rPr>
              <a:t> of Islamic Finance Industry</a:t>
            </a:r>
          </a:p>
        </p:txBody>
      </p:sp>
      <p:pic>
        <p:nvPicPr>
          <p:cNvPr id="4" name="Picture 3" descr="D:\umair\Alhuda CIBE\Muhammad Zubair\Thesis\Musharaka Model.jpg"/>
          <p:cNvPicPr/>
          <p:nvPr/>
        </p:nvPicPr>
        <p:blipFill>
          <a:blip r:embed="rId2" cstate="print"/>
          <a:srcRect/>
          <a:stretch>
            <a:fillRect/>
          </a:stretch>
        </p:blipFill>
        <p:spPr bwMode="auto">
          <a:xfrm>
            <a:off x="1131683" y="1647730"/>
            <a:ext cx="7451001" cy="4961299"/>
          </a:xfrm>
          <a:prstGeom prst="rect">
            <a:avLst/>
          </a:prstGeom>
          <a:noFill/>
          <a:ln w="9525">
            <a:noFill/>
            <a:miter lim="800000"/>
            <a:headEnd/>
            <a:tailEnd/>
          </a:ln>
        </p:spPr>
      </p:pic>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normAutofit/>
          </a:bodyPr>
          <a:lstStyle/>
          <a:p>
            <a:pPr marL="320040" indent="-320040" algn="ctr" fontAlgn="auto">
              <a:lnSpc>
                <a:spcPct val="80000"/>
              </a:lnSpc>
              <a:spcBef>
                <a:spcPts val="700"/>
              </a:spcBef>
              <a:spcAft>
                <a:spcPts val="0"/>
              </a:spcAft>
              <a:buClr>
                <a:schemeClr val="accent2"/>
              </a:buClr>
              <a:buSzPct val="60000"/>
              <a:defRPr/>
            </a:pPr>
            <a:r>
              <a:rPr lang="en-US" sz="2900" b="1" dirty="0" smtClean="0">
                <a:solidFill>
                  <a:srgbClr val="FFFFFF"/>
                </a:solidFill>
                <a:cs typeface="Arial" charset="0"/>
              </a:rPr>
              <a:t>Block chain &amp; </a:t>
            </a:r>
            <a:r>
              <a:rPr lang="en-US" sz="2900" b="1" dirty="0" err="1" smtClean="0">
                <a:solidFill>
                  <a:srgbClr val="FFFFFF"/>
                </a:solidFill>
                <a:cs typeface="Arial" charset="0"/>
              </a:rPr>
              <a:t>Cryptocurrencies</a:t>
            </a:r>
            <a:r>
              <a:rPr lang="en-US" sz="2900" b="1" dirty="0" smtClean="0">
                <a:solidFill>
                  <a:srgbClr val="FFFFFF"/>
                </a:solidFill>
                <a:cs typeface="Arial" charset="0"/>
              </a:rPr>
              <a:t> </a:t>
            </a:r>
          </a:p>
        </p:txBody>
      </p:sp>
      <p:sp>
        <p:nvSpPr>
          <p:cNvPr id="6" name="Rectangle 8"/>
          <p:cNvSpPr>
            <a:spLocks noGrp="1" noChangeArrowheads="1"/>
          </p:cNvSpPr>
          <p:nvPr>
            <p:ph idx="1"/>
          </p:nvPr>
        </p:nvSpPr>
        <p:spPr bwMode="auto">
          <a:xfrm>
            <a:off x="605367" y="1149438"/>
            <a:ext cx="8596668" cy="2595069"/>
          </a:xfrm>
          <a:prstGeom prst="rect">
            <a:avLst/>
          </a:prstGeom>
          <a:noFill/>
          <a:ln w="9525">
            <a:noFill/>
            <a:miter lim="800000"/>
            <a:headEnd/>
            <a:tailEnd/>
          </a:ln>
        </p:spPr>
        <p:txBody>
          <a:bodyPr wrap="square">
            <a:spAutoFit/>
          </a:bodyPr>
          <a:lstStyle/>
          <a:p>
            <a:pPr marL="320040" indent="-320040" algn="just">
              <a:lnSpc>
                <a:spcPct val="80000"/>
              </a:lnSpc>
              <a:spcBef>
                <a:spcPts val="700"/>
              </a:spcBef>
              <a:buClr>
                <a:schemeClr val="accent2"/>
              </a:buClr>
              <a:buSzPct val="60000"/>
              <a:buNone/>
              <a:defRPr/>
            </a:pPr>
            <a:r>
              <a:rPr lang="en-US" sz="2800" dirty="0" smtClean="0">
                <a:solidFill>
                  <a:schemeClr val="bg1"/>
                </a:solidFill>
              </a:rPr>
              <a:t>	</a:t>
            </a:r>
          </a:p>
          <a:p>
            <a:pPr marL="320040" indent="-320040" algn="just">
              <a:lnSpc>
                <a:spcPct val="80000"/>
              </a:lnSpc>
              <a:spcBef>
                <a:spcPts val="700"/>
              </a:spcBef>
              <a:buClr>
                <a:schemeClr val="accent2"/>
              </a:buClr>
              <a:buSzPct val="60000"/>
              <a:buNone/>
              <a:defRPr/>
            </a:pPr>
            <a:r>
              <a:rPr lang="en-US" sz="2800" dirty="0" smtClean="0">
                <a:solidFill>
                  <a:schemeClr val="bg1"/>
                </a:solidFill>
              </a:rPr>
              <a:t>   </a:t>
            </a:r>
            <a:r>
              <a:rPr lang="en-US" sz="2800" dirty="0" err="1" smtClean="0">
                <a:solidFill>
                  <a:schemeClr val="bg1"/>
                </a:solidFill>
              </a:rPr>
              <a:t>Blockchain</a:t>
            </a:r>
            <a:r>
              <a:rPr lang="en-US" sz="2800" dirty="0" smtClean="0">
                <a:solidFill>
                  <a:schemeClr val="bg1"/>
                </a:solidFill>
              </a:rPr>
              <a:t> &amp; </a:t>
            </a:r>
            <a:r>
              <a:rPr lang="en-US" sz="2800" dirty="0" err="1" smtClean="0">
                <a:solidFill>
                  <a:schemeClr val="bg1"/>
                </a:solidFill>
              </a:rPr>
              <a:t>Cryptocurrencies</a:t>
            </a:r>
            <a:r>
              <a:rPr lang="en-US" sz="2800" dirty="0" smtClean="0">
                <a:solidFill>
                  <a:schemeClr val="bg1"/>
                </a:solidFill>
              </a:rPr>
              <a:t> are emerging trends in </a:t>
            </a:r>
            <a:r>
              <a:rPr lang="en-US" sz="2800" dirty="0" err="1" smtClean="0">
                <a:solidFill>
                  <a:schemeClr val="bg1"/>
                </a:solidFill>
              </a:rPr>
              <a:t>Fintech</a:t>
            </a:r>
            <a:r>
              <a:rPr lang="en-US" sz="2800" dirty="0" smtClean="0">
                <a:solidFill>
                  <a:schemeClr val="bg1"/>
                </a:solidFill>
              </a:rPr>
              <a:t> arena. Peer to peer network  can be utilized for channelizing the money to generate the funding source. It can be utilize as remittance product as well for Islamic Microfinance Industry.</a:t>
            </a:r>
            <a:endParaRPr lang="en-US" sz="2800" dirty="0" smtClean="0">
              <a:solidFill>
                <a:schemeClr val="bg1"/>
              </a:solidFill>
              <a:latin typeface="Tw Cen MT" pitchFamily="34" charset="0"/>
            </a:endParaRPr>
          </a:p>
        </p:txBody>
      </p:sp>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3"/>
          <p:cNvSpPr txBox="1">
            <a:spLocks noGrp="1" noChangeArrowheads="1"/>
          </p:cNvSpPr>
          <p:nvPr>
            <p:ph type="title"/>
          </p:nvPr>
        </p:nvSpPr>
        <p:spPr bwMode="auto">
          <a:xfrm>
            <a:off x="449262" y="0"/>
            <a:ext cx="8596139" cy="966788"/>
          </a:xfrm>
          <a:prstGeom prst="rect">
            <a:avLst/>
          </a:prstGeom>
          <a:solidFill>
            <a:srgbClr val="35742A"/>
          </a:solidFill>
          <a:ln w="9525" algn="ctr">
            <a:noFill/>
            <a:miter lim="800000"/>
            <a:headEnd/>
            <a:tailEnd/>
          </a:ln>
          <a:effectLst/>
        </p:spPr>
        <p:txBody>
          <a:bodyPr anchor="ctr"/>
          <a:lstStyle/>
          <a:p>
            <a:pPr marL="381000" indent="-381000" algn="ctr">
              <a:lnSpc>
                <a:spcPct val="80000"/>
              </a:lnSpc>
              <a:buFont typeface="Wingdings" pitchFamily="2" charset="2"/>
              <a:buNone/>
            </a:pPr>
            <a:r>
              <a:rPr lang="en-GB" sz="3200" b="1" dirty="0" smtClean="0">
                <a:solidFill>
                  <a:srgbClr val="FFFFFF"/>
                </a:solidFill>
                <a:cs typeface="Arial" charset="0"/>
              </a:rPr>
              <a:t>Challenges faced by Islamic Microfinance</a:t>
            </a:r>
            <a:endParaRPr lang="en-GB" sz="3200" b="1" dirty="0">
              <a:solidFill>
                <a:srgbClr val="FFFFFF"/>
              </a:solidFill>
              <a:cs typeface="Arial" charset="0"/>
            </a:endParaRPr>
          </a:p>
        </p:txBody>
      </p:sp>
      <p:sp>
        <p:nvSpPr>
          <p:cNvPr id="5" name="Rectangle 8"/>
          <p:cNvSpPr>
            <a:spLocks noGrp="1" noChangeArrowheads="1"/>
          </p:cNvSpPr>
          <p:nvPr>
            <p:ph idx="1"/>
          </p:nvPr>
        </p:nvSpPr>
        <p:spPr bwMode="auto">
          <a:xfrm>
            <a:off x="449263" y="966788"/>
            <a:ext cx="8596312" cy="5201937"/>
          </a:xfrm>
          <a:prstGeom prst="rect">
            <a:avLst/>
          </a:prstGeom>
          <a:noFill/>
          <a:ln w="9525">
            <a:noFill/>
            <a:miter lim="800000"/>
            <a:headEnd/>
            <a:tailEnd/>
          </a:ln>
        </p:spPr>
        <p:txBody>
          <a:bodyPr>
            <a:spAutoFit/>
          </a:bodyPr>
          <a:lstStyle/>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Non - Availability of Donor/</a:t>
            </a:r>
            <a:r>
              <a:rPr lang="en-US" sz="2800" dirty="0" err="1" smtClean="0">
                <a:solidFill>
                  <a:schemeClr val="bg1"/>
                </a:solidFill>
                <a:latin typeface="Tw Cen MT" pitchFamily="34" charset="0"/>
              </a:rPr>
              <a:t>Shariah</a:t>
            </a:r>
            <a:r>
              <a:rPr lang="en-US" sz="2800" dirty="0" smtClean="0">
                <a:solidFill>
                  <a:schemeClr val="bg1"/>
                </a:solidFill>
                <a:latin typeface="Tw Cen MT" pitchFamily="34" charset="0"/>
              </a:rPr>
              <a:t> Compliant Sources of Funds</a:t>
            </a:r>
            <a:endParaRPr lang="en-GB" sz="2800" dirty="0" smtClean="0">
              <a:solidFill>
                <a:schemeClr val="bg1"/>
              </a:solidFill>
              <a:latin typeface="Tw Cen MT" pitchFamily="34" charset="0"/>
            </a:endParaRPr>
          </a:p>
          <a:p>
            <a:pPr marL="320040" indent="-320040" fontAlgn="auto">
              <a:lnSpc>
                <a:spcPct val="80000"/>
              </a:lnSpc>
              <a:spcBef>
                <a:spcPts val="700"/>
              </a:spcBef>
              <a:spcAft>
                <a:spcPts val="0"/>
              </a:spcAft>
              <a:buClr>
                <a:schemeClr val="accent2"/>
              </a:buClr>
              <a:buSzPct val="60000"/>
              <a:buFont typeface="Wingdings"/>
              <a:buChar char=""/>
              <a:defRPr/>
            </a:pPr>
            <a:r>
              <a:rPr lang="en-GB" sz="2800" dirty="0" smtClean="0">
                <a:solidFill>
                  <a:schemeClr val="bg1"/>
                </a:solidFill>
                <a:latin typeface="Tw Cen MT" pitchFamily="34" charset="0"/>
              </a:rPr>
              <a:t>Need to develop a uniform regulatory and legal framework for the Islamic Microfinance Institutions.</a:t>
            </a:r>
          </a:p>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Accounting &amp; I.T systems., Rating Agencies. </a:t>
            </a:r>
          </a:p>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Lack of Quality HR in Islamic Microfinance Sector.</a:t>
            </a:r>
          </a:p>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Standardization of Islamic Microfinance Products.</a:t>
            </a:r>
          </a:p>
          <a:p>
            <a:pPr marL="320040" indent="-320040" fontAlgn="auto">
              <a:lnSpc>
                <a:spcPct val="80000"/>
              </a:lnSpc>
              <a:spcBef>
                <a:spcPts val="700"/>
              </a:spcBef>
              <a:spcAft>
                <a:spcPts val="0"/>
              </a:spcAft>
              <a:buClr>
                <a:schemeClr val="accent2"/>
              </a:buClr>
              <a:buSzPct val="60000"/>
              <a:buFont typeface="Wingdings"/>
              <a:buChar char=""/>
              <a:defRPr/>
            </a:pPr>
            <a:r>
              <a:rPr lang="en-GB" sz="2800" dirty="0" smtClean="0">
                <a:solidFill>
                  <a:schemeClr val="bg1"/>
                </a:solidFill>
                <a:latin typeface="Tw Cen MT" pitchFamily="34" charset="0"/>
              </a:rPr>
              <a:t>Reluctance in Research &amp; Implementation of  new Products, as only (</a:t>
            </a:r>
            <a:r>
              <a:rPr lang="en-GB" sz="2800" dirty="0" err="1" smtClean="0">
                <a:solidFill>
                  <a:schemeClr val="bg1"/>
                </a:solidFill>
                <a:latin typeface="Tw Cen MT" pitchFamily="34" charset="0"/>
              </a:rPr>
              <a:t>Murabahah</a:t>
            </a:r>
            <a:r>
              <a:rPr lang="en-GB" sz="2800" dirty="0" smtClean="0">
                <a:solidFill>
                  <a:schemeClr val="bg1"/>
                </a:solidFill>
                <a:latin typeface="Tw Cen MT" pitchFamily="34" charset="0"/>
              </a:rPr>
              <a:t>) is serving almost 80% of Islamic Microfinance Industry. </a:t>
            </a:r>
          </a:p>
          <a:p>
            <a:pPr marL="320040" indent="-320040" fontAlgn="auto">
              <a:lnSpc>
                <a:spcPct val="80000"/>
              </a:lnSpc>
              <a:spcBef>
                <a:spcPts val="700"/>
              </a:spcBef>
              <a:spcAft>
                <a:spcPts val="0"/>
              </a:spcAft>
              <a:buClr>
                <a:schemeClr val="accent2"/>
              </a:buClr>
              <a:buSzPct val="60000"/>
              <a:buFont typeface="Wingdings"/>
              <a:buChar char=""/>
              <a:defRPr/>
            </a:pPr>
            <a:r>
              <a:rPr lang="en-GB" sz="2800" dirty="0" smtClean="0">
                <a:solidFill>
                  <a:schemeClr val="bg1"/>
                </a:solidFill>
                <a:latin typeface="Tw Cen MT" pitchFamily="34" charset="0"/>
              </a:rPr>
              <a:t>Development of </a:t>
            </a:r>
            <a:r>
              <a:rPr lang="en-GB" sz="2800" dirty="0" err="1" smtClean="0">
                <a:solidFill>
                  <a:schemeClr val="bg1"/>
                </a:solidFill>
                <a:latin typeface="Tw Cen MT" pitchFamily="34" charset="0"/>
              </a:rPr>
              <a:t>Shairah</a:t>
            </a:r>
            <a:r>
              <a:rPr lang="en-GB" sz="2800" dirty="0" smtClean="0">
                <a:solidFill>
                  <a:schemeClr val="bg1"/>
                </a:solidFill>
                <a:latin typeface="Tw Cen MT" pitchFamily="34" charset="0"/>
              </a:rPr>
              <a:t> Expertise towards the Growth of Islamic Microfinance. </a:t>
            </a:r>
          </a:p>
          <a:p>
            <a:pPr marL="320040" indent="-320040" fontAlgn="auto">
              <a:lnSpc>
                <a:spcPct val="80000"/>
              </a:lnSpc>
              <a:spcBef>
                <a:spcPts val="700"/>
              </a:spcBef>
              <a:spcAft>
                <a:spcPts val="0"/>
              </a:spcAft>
              <a:buClr>
                <a:schemeClr val="accent2"/>
              </a:buClr>
              <a:buSzPct val="60000"/>
              <a:buFont typeface="Wingdings"/>
              <a:buChar char=""/>
              <a:defRPr/>
            </a:pPr>
            <a:r>
              <a:rPr lang="en-GB" sz="2800" dirty="0" smtClean="0">
                <a:solidFill>
                  <a:schemeClr val="bg1"/>
                </a:solidFill>
                <a:latin typeface="Tw Cen MT" pitchFamily="34" charset="0"/>
              </a:rPr>
              <a:t>Policies &amp; Regulations on </a:t>
            </a:r>
            <a:r>
              <a:rPr lang="en-GB" sz="2800" dirty="0" err="1" smtClean="0">
                <a:solidFill>
                  <a:schemeClr val="bg1"/>
                </a:solidFill>
                <a:latin typeface="Tw Cen MT" pitchFamily="34" charset="0"/>
              </a:rPr>
              <a:t>Zakat</a:t>
            </a:r>
            <a:r>
              <a:rPr lang="en-GB" sz="2800" dirty="0" smtClean="0">
                <a:solidFill>
                  <a:schemeClr val="bg1"/>
                </a:solidFill>
                <a:latin typeface="Tw Cen MT" pitchFamily="34" charset="0"/>
              </a:rPr>
              <a:t> &amp; </a:t>
            </a:r>
            <a:r>
              <a:rPr lang="en-GB" sz="2800" dirty="0" err="1" smtClean="0">
                <a:solidFill>
                  <a:schemeClr val="bg1"/>
                </a:solidFill>
                <a:latin typeface="Tw Cen MT" pitchFamily="34" charset="0"/>
              </a:rPr>
              <a:t>Awqaf</a:t>
            </a:r>
            <a:r>
              <a:rPr lang="en-GB" sz="2800" dirty="0" smtClean="0">
                <a:solidFill>
                  <a:schemeClr val="bg1"/>
                </a:solidFill>
                <a:latin typeface="Tw Cen MT" pitchFamily="34" charset="0"/>
              </a:rPr>
              <a:t>. </a:t>
            </a:r>
          </a:p>
        </p:txBody>
      </p:sp>
    </p:spTree>
    <p:extLst>
      <p:ext uri="{BB962C8B-B14F-4D97-AF65-F5344CB8AC3E}">
        <p14:creationId xmlns:p14="http://schemas.microsoft.com/office/powerpoint/2010/main" xmlns="" val="106161653"/>
      </p:ext>
    </p:extLst>
  </p:cSld>
  <p:clrMapOvr>
    <a:masterClrMapping/>
  </p:clrMapOvr>
  <mc:AlternateContent xmlns:mc="http://schemas.openxmlformats.org/markup-compatibility/2006">
    <mc:Choice xmlns:p14="http://schemas.microsoft.com/office/powerpoint/2010/main" xmlns="" Requires="p14">
      <p:transition spd="slow" p14:dur="2000" advTm="18996"/>
    </mc:Choice>
    <mc:Fallback>
      <p:transition spd="slow" advTm="18996"/>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3"/>
          <p:cNvSpPr txBox="1">
            <a:spLocks noGrp="1" noChangeArrowheads="1"/>
          </p:cNvSpPr>
          <p:nvPr>
            <p:ph type="title"/>
          </p:nvPr>
        </p:nvSpPr>
        <p:spPr bwMode="auto">
          <a:xfrm>
            <a:off x="423334" y="0"/>
            <a:ext cx="8596668" cy="952500"/>
          </a:xfrm>
          <a:prstGeom prst="rect">
            <a:avLst/>
          </a:prstGeom>
          <a:solidFill>
            <a:srgbClr val="35742A"/>
          </a:solidFill>
          <a:ln w="9525" algn="ctr">
            <a:noFill/>
            <a:miter lim="800000"/>
            <a:headEnd/>
            <a:tailEnd/>
          </a:ln>
          <a:effectLst/>
        </p:spPr>
        <p:txBody>
          <a:bodyPr anchor="ctr"/>
          <a:lstStyle/>
          <a:p>
            <a:pPr marL="381000" indent="-381000" algn="ctr">
              <a:lnSpc>
                <a:spcPct val="80000"/>
              </a:lnSpc>
              <a:buFont typeface="Wingdings" pitchFamily="2" charset="2"/>
              <a:buNone/>
            </a:pPr>
            <a:r>
              <a:rPr lang="en-GB" sz="3200" b="1" dirty="0" smtClean="0">
                <a:solidFill>
                  <a:srgbClr val="FFFFFF"/>
                </a:solidFill>
                <a:cs typeface="Arial" charset="0"/>
              </a:rPr>
              <a:t>Opportunities for Islamic Microfinance</a:t>
            </a:r>
            <a:endParaRPr lang="en-GB" sz="3200" b="1" dirty="0">
              <a:solidFill>
                <a:srgbClr val="FFFFFF"/>
              </a:solidFill>
              <a:cs typeface="Arial" charset="0"/>
            </a:endParaRPr>
          </a:p>
        </p:txBody>
      </p:sp>
      <p:sp>
        <p:nvSpPr>
          <p:cNvPr id="5" name="Rectangle 8"/>
          <p:cNvSpPr>
            <a:spLocks noGrp="1" noChangeArrowheads="1"/>
          </p:cNvSpPr>
          <p:nvPr>
            <p:ph idx="1"/>
          </p:nvPr>
        </p:nvSpPr>
        <p:spPr bwMode="auto">
          <a:xfrm>
            <a:off x="423863" y="1092200"/>
            <a:ext cx="8596312" cy="5546647"/>
          </a:xfrm>
          <a:prstGeom prst="rect">
            <a:avLst/>
          </a:prstGeom>
          <a:noFill/>
          <a:ln w="9525">
            <a:noFill/>
            <a:miter lim="800000"/>
            <a:headEnd/>
            <a:tailEnd/>
          </a:ln>
        </p:spPr>
        <p:txBody>
          <a:bodyPr wrap="square">
            <a:spAutoFit/>
          </a:bodyPr>
          <a:lstStyle/>
          <a:p>
            <a:pPr marL="320040" indent="-320040" fontAlgn="auto">
              <a:lnSpc>
                <a:spcPct val="80000"/>
              </a:lnSpc>
              <a:spcBef>
                <a:spcPts val="700"/>
              </a:spcBef>
              <a:spcAft>
                <a:spcPts val="0"/>
              </a:spcAft>
              <a:buClr>
                <a:schemeClr val="accent2"/>
              </a:buClr>
              <a:buSzPct val="60000"/>
              <a:buFont typeface="Wingdings"/>
              <a:buChar char=""/>
              <a:defRPr/>
            </a:pPr>
            <a:r>
              <a:rPr lang="en-GB" sz="2800" dirty="0" smtClean="0">
                <a:solidFill>
                  <a:schemeClr val="bg1"/>
                </a:solidFill>
                <a:latin typeface="Tw Cen MT" pitchFamily="34" charset="0"/>
              </a:rPr>
              <a:t>Islamic Microfinance Network (IMFN) for an effective interface and Coordination among IMFI’s</a:t>
            </a:r>
          </a:p>
          <a:p>
            <a:pPr marL="320040" indent="-320040" fontAlgn="auto">
              <a:lnSpc>
                <a:spcPct val="80000"/>
              </a:lnSpc>
              <a:spcBef>
                <a:spcPts val="700"/>
              </a:spcBef>
              <a:spcAft>
                <a:spcPts val="0"/>
              </a:spcAft>
              <a:buClr>
                <a:schemeClr val="accent2"/>
              </a:buClr>
              <a:buSzPct val="60000"/>
              <a:buFont typeface="Wingdings"/>
              <a:buChar char=""/>
              <a:defRPr/>
            </a:pPr>
            <a:r>
              <a:rPr lang="en-GB" sz="2800" dirty="0" smtClean="0">
                <a:solidFill>
                  <a:schemeClr val="bg1"/>
                </a:solidFill>
                <a:latin typeface="Tw Cen MT" pitchFamily="34" charset="0"/>
              </a:rPr>
              <a:t>Expansion of Market where the Conventional MFI’s face limitations especially in Muslim Majority Countries </a:t>
            </a:r>
          </a:p>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AlHuda Centre of Excellence in Islamic Microfinance is offering all Islamic Microfinance Solution.</a:t>
            </a:r>
          </a:p>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A Trend in diversion of donors funds to more ethical objectives </a:t>
            </a:r>
          </a:p>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IDB - Microfinance Development Program (MDP )</a:t>
            </a:r>
          </a:p>
          <a:p>
            <a:pPr marL="320040" indent="-320040" fontAlgn="auto">
              <a:lnSpc>
                <a:spcPct val="80000"/>
              </a:lnSpc>
              <a:spcBef>
                <a:spcPts val="700"/>
              </a:spcBef>
              <a:spcAft>
                <a:spcPts val="0"/>
              </a:spcAft>
              <a:buClr>
                <a:schemeClr val="accent2"/>
              </a:buClr>
              <a:buSzPct val="60000"/>
              <a:buFont typeface="Wingdings"/>
              <a:buChar char=""/>
              <a:defRPr/>
            </a:pPr>
            <a:r>
              <a:rPr lang="en-US" sz="2800" dirty="0" smtClean="0">
                <a:solidFill>
                  <a:schemeClr val="bg1"/>
                </a:solidFill>
                <a:latin typeface="Tw Cen MT" pitchFamily="34" charset="0"/>
              </a:rPr>
              <a:t>Islamic Banking and Finance is emerging in South Asia, Central Asia &amp; MENA region which will strengthened the Islamic  Microfinance effectively. </a:t>
            </a:r>
          </a:p>
          <a:p>
            <a:pPr marL="320040" indent="-320040" fontAlgn="auto">
              <a:lnSpc>
                <a:spcPct val="80000"/>
              </a:lnSpc>
              <a:spcBef>
                <a:spcPts val="700"/>
              </a:spcBef>
              <a:spcAft>
                <a:spcPts val="0"/>
              </a:spcAft>
              <a:buClr>
                <a:schemeClr val="accent2"/>
              </a:buClr>
              <a:buSzPct val="60000"/>
              <a:buFont typeface="Wingdings"/>
              <a:buChar char=""/>
              <a:defRPr/>
            </a:pPr>
            <a:endParaRPr lang="en-US" sz="2800" dirty="0" smtClean="0">
              <a:solidFill>
                <a:schemeClr val="bg1"/>
              </a:solidFill>
              <a:latin typeface="Tw Cen MT" pitchFamily="34" charset="0"/>
            </a:endParaRPr>
          </a:p>
          <a:p>
            <a:pPr marL="320040" indent="-320040" fontAlgn="auto">
              <a:lnSpc>
                <a:spcPct val="80000"/>
              </a:lnSpc>
              <a:spcBef>
                <a:spcPts val="700"/>
              </a:spcBef>
              <a:spcAft>
                <a:spcPts val="0"/>
              </a:spcAft>
              <a:buClr>
                <a:schemeClr val="accent2"/>
              </a:buClr>
              <a:buSzPct val="60000"/>
              <a:defRPr/>
            </a:pPr>
            <a:endParaRPr lang="en-GB" sz="2800" dirty="0" smtClean="0">
              <a:solidFill>
                <a:schemeClr val="bg1"/>
              </a:solidFill>
              <a:latin typeface="Tw Cen MT" pitchFamily="34" charset="0"/>
            </a:endParaRPr>
          </a:p>
        </p:txBody>
      </p:sp>
    </p:spTree>
    <p:extLst>
      <p:ext uri="{BB962C8B-B14F-4D97-AF65-F5344CB8AC3E}">
        <p14:creationId xmlns:p14="http://schemas.microsoft.com/office/powerpoint/2010/main" xmlns="" val="1119707266"/>
      </p:ext>
    </p:extLst>
  </p:cSld>
  <p:clrMapOvr>
    <a:masterClrMapping/>
  </p:clrMapOvr>
  <mc:AlternateContent xmlns:mc="http://schemas.openxmlformats.org/markup-compatibility/2006">
    <mc:Choice xmlns:p14="http://schemas.microsoft.com/office/powerpoint/2010/main" xmlns="" Requires="p14">
      <p:transition spd="slow" p14:dur="2000" advTm="24919"/>
    </mc:Choice>
    <mc:Fallback>
      <p:transition spd="slow" advTm="24919"/>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8"/>
          <p:cNvSpPr>
            <a:spLocks noChangeArrowheads="1"/>
          </p:cNvSpPr>
          <p:nvPr/>
        </p:nvSpPr>
        <p:spPr bwMode="auto">
          <a:xfrm>
            <a:off x="875922" y="0"/>
            <a:ext cx="8416890" cy="3429000"/>
          </a:xfrm>
          <a:prstGeom prst="rect">
            <a:avLst/>
          </a:prstGeom>
          <a:solidFill>
            <a:srgbClr val="35742A"/>
          </a:solidFill>
          <a:ln w="9525" algn="ctr">
            <a:noFill/>
            <a:miter lim="800000"/>
            <a:headEnd/>
            <a:tailEnd/>
          </a:ln>
          <a:effectLst/>
        </p:spPr>
        <p:txBody>
          <a:bodyPr anchor="ctr"/>
          <a:lstStyle/>
          <a:p>
            <a:pPr marL="381000" indent="-381000" algn="ctr">
              <a:lnSpc>
                <a:spcPct val="80000"/>
              </a:lnSpc>
            </a:pPr>
            <a:endParaRPr lang="en-US" sz="2200" b="1" dirty="0" smtClean="0">
              <a:solidFill>
                <a:srgbClr val="FFFFFF"/>
              </a:solidFill>
              <a:cs typeface="Arial" charset="0"/>
            </a:endParaRPr>
          </a:p>
        </p:txBody>
      </p:sp>
      <p:sp>
        <p:nvSpPr>
          <p:cNvPr id="9" name="Snip Diagonal Corner Rectangle 8"/>
          <p:cNvSpPr/>
          <p:nvPr/>
        </p:nvSpPr>
        <p:spPr bwMode="auto">
          <a:xfrm>
            <a:off x="1044507" y="190500"/>
            <a:ext cx="8042102" cy="3048000"/>
          </a:xfrm>
          <a:prstGeom prst="snip2DiagRect">
            <a:avLst/>
          </a:prstGeom>
          <a:noFill/>
          <a:ln w="38100" cap="flat" cmpd="sng" algn="ctr">
            <a:solidFill>
              <a:srgbClr val="FF0000"/>
            </a:solid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defRPr/>
            </a:pPr>
            <a:endParaRPr lang="en-US"/>
          </a:p>
        </p:txBody>
      </p:sp>
      <p:sp>
        <p:nvSpPr>
          <p:cNvPr id="10" name="Title 9"/>
          <p:cNvSpPr>
            <a:spLocks noGrp="1"/>
          </p:cNvSpPr>
          <p:nvPr>
            <p:ph type="ctrTitle"/>
          </p:nvPr>
        </p:nvSpPr>
        <p:spPr>
          <a:xfrm>
            <a:off x="1182090" y="865949"/>
            <a:ext cx="7766936" cy="1646302"/>
          </a:xfrm>
        </p:spPr>
        <p:txBody>
          <a:bodyPr anchor="ctr"/>
          <a:lstStyle/>
          <a:p>
            <a:pPr algn="ctr"/>
            <a:r>
              <a:rPr lang="en-US" dirty="0" err="1" smtClean="0">
                <a:ln w="0"/>
                <a:solidFill>
                  <a:schemeClr val="tx1"/>
                </a:solidFill>
                <a:effectLst>
                  <a:outerShdw blurRad="38100" dist="19050" dir="2700000" algn="tl" rotWithShape="0">
                    <a:schemeClr val="dk1">
                      <a:alpha val="40000"/>
                    </a:schemeClr>
                  </a:outerShdw>
                </a:effectLst>
              </a:rPr>
              <a:t>JazzakAllah</a:t>
            </a:r>
            <a:r>
              <a:rPr lang="en-US" dirty="0" smtClean="0">
                <a:ln w="0"/>
                <a:solidFill>
                  <a:schemeClr val="tx1"/>
                </a:solidFill>
                <a:effectLst>
                  <a:outerShdw blurRad="38100" dist="19050" dir="2700000" algn="tl" rotWithShape="0">
                    <a:schemeClr val="dk1">
                      <a:alpha val="40000"/>
                    </a:schemeClr>
                  </a:outerShdw>
                </a:effectLst>
              </a:rPr>
              <a:t/>
            </a:r>
            <a:br>
              <a:rPr lang="en-US" dirty="0" smtClean="0">
                <a:ln w="0"/>
                <a:solidFill>
                  <a:schemeClr val="tx1"/>
                </a:solidFill>
                <a:effectLst>
                  <a:outerShdw blurRad="38100" dist="19050" dir="2700000" algn="tl" rotWithShape="0">
                    <a:schemeClr val="dk1">
                      <a:alpha val="40000"/>
                    </a:schemeClr>
                  </a:outerShdw>
                </a:effectLst>
              </a:rPr>
            </a:br>
            <a:r>
              <a:rPr lang="en-US" sz="4400" dirty="0" smtClean="0">
                <a:ln w="0"/>
                <a:solidFill>
                  <a:schemeClr val="tx1"/>
                </a:solidFill>
                <a:effectLst>
                  <a:outerShdw blurRad="38100" dist="19050" dir="2700000" algn="tl" rotWithShape="0">
                    <a:schemeClr val="dk1">
                      <a:alpha val="40000"/>
                    </a:schemeClr>
                  </a:outerShdw>
                </a:effectLst>
              </a:rPr>
              <a:t>Thank you for listening</a:t>
            </a:r>
            <a:endParaRPr lang="en-US" sz="4400" dirty="0">
              <a:ln w="0"/>
              <a:solidFill>
                <a:schemeClr val="tx1"/>
              </a:solidFill>
              <a:effectLst>
                <a:outerShdw blurRad="38100" dist="19050" dir="2700000" algn="tl" rotWithShape="0">
                  <a:schemeClr val="dk1">
                    <a:alpha val="40000"/>
                  </a:schemeClr>
                </a:outerShdw>
              </a:effectLst>
            </a:endParaRPr>
          </a:p>
        </p:txBody>
      </p:sp>
      <p:sp>
        <p:nvSpPr>
          <p:cNvPr id="11" name="Rectangle 10"/>
          <p:cNvSpPr/>
          <p:nvPr/>
        </p:nvSpPr>
        <p:spPr bwMode="auto">
          <a:xfrm>
            <a:off x="898216" y="3429000"/>
            <a:ext cx="8394596" cy="2717801"/>
          </a:xfrm>
          <a:prstGeom prst="rect">
            <a:avLst/>
          </a:prstGeom>
          <a:ln>
            <a:noFill/>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a:scene3d>
              <a:camera prst="orthographicFront"/>
              <a:lightRig rig="threePt" dir="t"/>
            </a:scene3d>
            <a:sp3d extrusionH="57150">
              <a:bevelT w="38100" h="38100"/>
            </a:sp3d>
          </a:bodyPr>
          <a:lstStyle/>
          <a:p>
            <a:pPr algn="ctr">
              <a:defRPr/>
            </a:pPr>
            <a:endParaRPr lang="en-US" dirty="0"/>
          </a:p>
        </p:txBody>
      </p:sp>
      <p:sp>
        <p:nvSpPr>
          <p:cNvPr id="12" name="Rectangle 11"/>
          <p:cNvSpPr/>
          <p:nvPr/>
        </p:nvSpPr>
        <p:spPr bwMode="auto">
          <a:xfrm>
            <a:off x="3822700" y="3632201"/>
            <a:ext cx="5263910" cy="2308533"/>
          </a:xfrm>
          <a:prstGeom prst="rect">
            <a:avLst/>
          </a:prstGeom>
          <a:solidFill>
            <a:schemeClr val="tx1">
              <a:lumMod val="95000"/>
            </a:schemeClr>
          </a:solidFill>
          <a:ln>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a:scene3d>
              <a:camera prst="orthographicFront"/>
              <a:lightRig rig="threePt" dir="t"/>
            </a:scene3d>
            <a:sp3d extrusionH="57150">
              <a:bevelT w="38100" h="38100"/>
            </a:sp3d>
          </a:bodyPr>
          <a:lstStyle/>
          <a:p>
            <a:pPr algn="ctr" eaLnBrk="0" hangingPunct="0">
              <a:spcBef>
                <a:spcPct val="50000"/>
              </a:spcBef>
            </a:pPr>
            <a:r>
              <a:rPr lang="en-US" sz="1600" b="1" dirty="0" smtClean="0">
                <a:latin typeface="Verdana" pitchFamily="34" charset="0"/>
              </a:rPr>
              <a:t>                             Muhammad </a:t>
            </a:r>
            <a:r>
              <a:rPr lang="en-US" sz="1600" b="1" dirty="0">
                <a:latin typeface="Verdana" pitchFamily="34" charset="0"/>
              </a:rPr>
              <a:t>Zubair Mughal</a:t>
            </a:r>
          </a:p>
          <a:p>
            <a:pPr algn="r" eaLnBrk="0" hangingPunct="0">
              <a:spcBef>
                <a:spcPct val="50000"/>
              </a:spcBef>
            </a:pPr>
            <a:r>
              <a:rPr lang="en-US" sz="1600" i="1" dirty="0">
                <a:latin typeface="Verdana" pitchFamily="34" charset="0"/>
              </a:rPr>
              <a:t>Chief Executive Officer</a:t>
            </a:r>
          </a:p>
          <a:p>
            <a:pPr algn="ctr" eaLnBrk="0" hangingPunct="0">
              <a:spcBef>
                <a:spcPct val="50000"/>
              </a:spcBef>
            </a:pPr>
            <a:endParaRPr lang="en-US" sz="1600" dirty="0">
              <a:latin typeface="Verdana" pitchFamily="34" charset="0"/>
            </a:endParaRPr>
          </a:p>
          <a:p>
            <a:pPr algn="ctr" eaLnBrk="0" hangingPunct="0">
              <a:spcBef>
                <a:spcPct val="50000"/>
              </a:spcBef>
            </a:pPr>
            <a:r>
              <a:rPr lang="en-US" sz="1600" b="1" u="sng" dirty="0">
                <a:solidFill>
                  <a:srgbClr val="006600"/>
                </a:solidFill>
                <a:latin typeface="Verdana" pitchFamily="34" charset="0"/>
              </a:rPr>
              <a:t>AlHuda Centre of Islamic Banking and Economics</a:t>
            </a:r>
          </a:p>
          <a:p>
            <a:pPr algn="ctr" eaLnBrk="0" hangingPunct="0">
              <a:spcBef>
                <a:spcPct val="50000"/>
              </a:spcBef>
            </a:pPr>
            <a:r>
              <a:rPr lang="en-US" sz="1600" b="1" dirty="0">
                <a:solidFill>
                  <a:srgbClr val="006600"/>
                </a:solidFill>
                <a:latin typeface="Verdana" pitchFamily="34" charset="0"/>
                <a:hlinkClick r:id="rId2"/>
              </a:rPr>
              <a:t>Zubair.mughal@alhudacibe.com</a:t>
            </a:r>
            <a:endParaRPr lang="en-US" sz="1600" b="1" dirty="0">
              <a:solidFill>
                <a:srgbClr val="006600"/>
              </a:solidFill>
              <a:latin typeface="Verdana" pitchFamily="34" charset="0"/>
            </a:endParaRPr>
          </a:p>
          <a:p>
            <a:pPr algn="ctr" eaLnBrk="0" hangingPunct="0">
              <a:spcBef>
                <a:spcPct val="50000"/>
              </a:spcBef>
            </a:pPr>
            <a:r>
              <a:rPr lang="en-US" sz="1600" b="1" dirty="0">
                <a:solidFill>
                  <a:srgbClr val="006600"/>
                </a:solidFill>
                <a:latin typeface="Verdana" pitchFamily="34" charset="0"/>
                <a:hlinkClick r:id="rId3"/>
              </a:rPr>
              <a:t>www.alhudacibe.com</a:t>
            </a:r>
            <a:r>
              <a:rPr lang="en-US" sz="1600" b="1" dirty="0">
                <a:solidFill>
                  <a:srgbClr val="006600"/>
                </a:solidFill>
                <a:latin typeface="Verdana" pitchFamily="34" charset="0"/>
              </a:rPr>
              <a:t> </a:t>
            </a:r>
          </a:p>
          <a:p>
            <a:pPr algn="ctr">
              <a:defRPr/>
            </a:pPr>
            <a:endParaRPr lang="en-US" dirty="0"/>
          </a:p>
        </p:txBody>
      </p:sp>
      <p:pic>
        <p:nvPicPr>
          <p:cNvPr id="13" name="Picture 2" descr="D:\Muhammad Zubair\Publications\logo and Banners\AlHuda logo +.JPG"/>
          <p:cNvPicPr>
            <a:picLocks noChangeAspect="1" noChangeArrowheads="1"/>
          </p:cNvPicPr>
          <p:nvPr/>
        </p:nvPicPr>
        <p:blipFill>
          <a:blip r:embed="rId4" cstate="print"/>
          <a:srcRect/>
          <a:stretch>
            <a:fillRect/>
          </a:stretch>
        </p:blipFill>
        <p:spPr bwMode="auto">
          <a:xfrm>
            <a:off x="1308100" y="3746501"/>
            <a:ext cx="1600200" cy="2194233"/>
          </a:xfrm>
          <a:prstGeom prst="rect">
            <a:avLst/>
          </a:prstGeom>
          <a:noFill/>
        </p:spPr>
      </p:pic>
    </p:spTree>
    <p:extLst>
      <p:ext uri="{BB962C8B-B14F-4D97-AF65-F5344CB8AC3E}">
        <p14:creationId xmlns:p14="http://schemas.microsoft.com/office/powerpoint/2010/main" xmlns="" val="3879657159"/>
      </p:ext>
    </p:extLst>
  </p:cSld>
  <p:clrMapOvr>
    <a:masterClrMapping/>
  </p:clrMapOvr>
  <mc:AlternateContent xmlns:mc="http://schemas.openxmlformats.org/markup-compatibility/2006">
    <mc:Choice xmlns:p14="http://schemas.microsoft.com/office/powerpoint/2010/main" xmlns="" Requires="p14">
      <p:transition spd="slow" p14:dur="2000" advTm="12935"/>
    </mc:Choice>
    <mc:Fallback>
      <p:transition spd="slow" advTm="1293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3"/>
          <p:cNvSpPr txBox="1">
            <a:spLocks noGrp="1" noChangeArrowheads="1"/>
          </p:cNvSpPr>
          <p:nvPr>
            <p:ph type="title"/>
          </p:nvPr>
        </p:nvSpPr>
        <p:spPr bwMode="auto">
          <a:xfrm>
            <a:off x="423334" y="0"/>
            <a:ext cx="8596668" cy="952500"/>
          </a:xfrm>
          <a:prstGeom prst="rect">
            <a:avLst/>
          </a:prstGeom>
          <a:solidFill>
            <a:srgbClr val="35742A"/>
          </a:solidFill>
          <a:ln w="9525" algn="ctr">
            <a:noFill/>
            <a:miter lim="800000"/>
            <a:headEnd/>
            <a:tailEnd/>
          </a:ln>
          <a:effectLst/>
        </p:spPr>
        <p:txBody>
          <a:bodyPr anchor="ctr"/>
          <a:lstStyle/>
          <a:p>
            <a:pPr marL="381000" indent="-381000" algn="ctr">
              <a:lnSpc>
                <a:spcPct val="80000"/>
              </a:lnSpc>
              <a:buFont typeface="Wingdings" pitchFamily="2" charset="2"/>
              <a:buNone/>
            </a:pPr>
            <a:endParaRPr lang="en-GB" sz="3200" b="1" dirty="0">
              <a:solidFill>
                <a:srgbClr val="FFFFFF"/>
              </a:solidFill>
              <a:cs typeface="Arial" charset="0"/>
            </a:endParaRPr>
          </a:p>
        </p:txBody>
      </p:sp>
      <p:sp>
        <p:nvSpPr>
          <p:cNvPr id="6" name="Content Placeholder 5"/>
          <p:cNvSpPr>
            <a:spLocks noGrp="1"/>
          </p:cNvSpPr>
          <p:nvPr>
            <p:ph idx="1"/>
          </p:nvPr>
        </p:nvSpPr>
        <p:spPr/>
        <p:txBody>
          <a:bodyPr/>
          <a:lstStyle/>
          <a:p>
            <a:endParaRPr lang="en-US" dirty="0"/>
          </a:p>
        </p:txBody>
      </p:sp>
      <p:pic>
        <p:nvPicPr>
          <p:cNvPr id="30726" name="Picture 6" descr="SDgs"/>
          <p:cNvPicPr>
            <a:picLocks noChangeAspect="1" noChangeArrowheads="1"/>
          </p:cNvPicPr>
          <p:nvPr/>
        </p:nvPicPr>
        <p:blipFill>
          <a:blip r:embed="rId2"/>
          <a:srcRect/>
          <a:stretch>
            <a:fillRect/>
          </a:stretch>
        </p:blipFill>
        <p:spPr bwMode="auto">
          <a:xfrm>
            <a:off x="0" y="-9053"/>
            <a:ext cx="12192000" cy="6857999"/>
          </a:xfrm>
          <a:prstGeom prst="rect">
            <a:avLst/>
          </a:prstGeom>
          <a:noFill/>
        </p:spPr>
      </p:pic>
    </p:spTree>
    <p:extLst>
      <p:ext uri="{BB962C8B-B14F-4D97-AF65-F5344CB8AC3E}">
        <p14:creationId xmlns="" xmlns:p14="http://schemas.microsoft.com/office/powerpoint/2010/main" val="1119707266"/>
      </p:ext>
    </p:extLst>
  </p:cSld>
  <p:clrMapOvr>
    <a:masterClrMapping/>
  </p:clrMapOvr>
  <mc:AlternateContent xmlns:mc="http://schemas.openxmlformats.org/markup-compatibility/2006">
    <mc:Choice xmlns="" xmlns:p14="http://schemas.microsoft.com/office/powerpoint/2010/main" Requires="p14">
      <p:transition spd="slow" p14:dur="2000" advTm="24919"/>
    </mc:Choice>
    <mc:Fallback>
      <p:transition spd="slow" advTm="24919"/>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lstStyle/>
          <a:p>
            <a:pPr marL="320040" indent="-320040" algn="ctr" fontAlgn="auto">
              <a:lnSpc>
                <a:spcPct val="80000"/>
              </a:lnSpc>
              <a:spcBef>
                <a:spcPts val="700"/>
              </a:spcBef>
              <a:spcAft>
                <a:spcPts val="0"/>
              </a:spcAft>
              <a:buClr>
                <a:schemeClr val="accent2"/>
              </a:buClr>
              <a:buSzPct val="60000"/>
              <a:defRPr/>
            </a:pPr>
            <a:r>
              <a:rPr lang="en-US" sz="3200" b="1" dirty="0" smtClean="0">
                <a:solidFill>
                  <a:srgbClr val="FFFFFF"/>
                </a:solidFill>
                <a:cs typeface="Arial" charset="0"/>
              </a:rPr>
              <a:t>Funding Sources for IMFI’s</a:t>
            </a:r>
          </a:p>
        </p:txBody>
      </p:sp>
      <p:pic>
        <p:nvPicPr>
          <p:cNvPr id="4" name="Picture 3" descr="C:\Users\Administrator\Desktop\Thesis - Funding Models.jpg"/>
          <p:cNvPicPr/>
          <p:nvPr/>
        </p:nvPicPr>
        <p:blipFill>
          <a:blip r:embed="rId2" cstate="print"/>
          <a:srcRect/>
          <a:stretch>
            <a:fillRect/>
          </a:stretch>
        </p:blipFill>
        <p:spPr bwMode="auto">
          <a:xfrm>
            <a:off x="461727" y="1140736"/>
            <a:ext cx="7749766" cy="5595041"/>
          </a:xfrm>
          <a:prstGeom prst="rect">
            <a:avLst/>
          </a:prstGeom>
          <a:noFill/>
          <a:ln w="3175">
            <a:solidFill>
              <a:schemeClr val="tx1"/>
            </a:solidFill>
            <a:miter lim="800000"/>
            <a:headEnd/>
            <a:tailEnd/>
          </a:ln>
        </p:spPr>
      </p:pic>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lstStyle/>
          <a:p>
            <a:pPr marL="320040" indent="-320040" algn="ctr" fontAlgn="auto">
              <a:lnSpc>
                <a:spcPct val="80000"/>
              </a:lnSpc>
              <a:spcBef>
                <a:spcPts val="700"/>
              </a:spcBef>
              <a:spcAft>
                <a:spcPts val="0"/>
              </a:spcAft>
              <a:buClr>
                <a:schemeClr val="accent2"/>
              </a:buClr>
              <a:buSzPct val="60000"/>
              <a:defRPr/>
            </a:pPr>
            <a:r>
              <a:rPr lang="en-US" sz="3200" b="1" dirty="0" smtClean="0">
                <a:solidFill>
                  <a:srgbClr val="FFFFFF"/>
                </a:solidFill>
                <a:cs typeface="Arial" charset="0"/>
              </a:rPr>
              <a:t>Social </a:t>
            </a:r>
            <a:r>
              <a:rPr lang="en-US" sz="3200" b="1" dirty="0" err="1" smtClean="0">
                <a:solidFill>
                  <a:srgbClr val="FFFFFF"/>
                </a:solidFill>
                <a:cs typeface="Arial" charset="0"/>
              </a:rPr>
              <a:t>Sukuk</a:t>
            </a:r>
            <a:endParaRPr lang="en-US" sz="3200" b="1" dirty="0" smtClean="0">
              <a:solidFill>
                <a:srgbClr val="FFFFFF"/>
              </a:solidFill>
              <a:cs typeface="Arial" charset="0"/>
            </a:endParaRPr>
          </a:p>
        </p:txBody>
      </p:sp>
      <p:sp>
        <p:nvSpPr>
          <p:cNvPr id="6" name="Rectangle 8"/>
          <p:cNvSpPr>
            <a:spLocks noGrp="1" noChangeArrowheads="1"/>
          </p:cNvSpPr>
          <p:nvPr>
            <p:ph idx="1"/>
          </p:nvPr>
        </p:nvSpPr>
        <p:spPr bwMode="auto">
          <a:xfrm>
            <a:off x="543208" y="1149437"/>
            <a:ext cx="8971984" cy="3464025"/>
          </a:xfrm>
          <a:prstGeom prst="rect">
            <a:avLst/>
          </a:prstGeom>
          <a:noFill/>
          <a:ln w="9525">
            <a:noFill/>
            <a:miter lim="800000"/>
            <a:headEnd/>
            <a:tailEnd/>
          </a:ln>
        </p:spPr>
        <p:txBody>
          <a:bodyPr wrap="square">
            <a:spAutoFit/>
          </a:bodyPr>
          <a:lstStyle/>
          <a:p>
            <a:pPr marL="320040" indent="-320040">
              <a:lnSpc>
                <a:spcPct val="80000"/>
              </a:lnSpc>
              <a:spcBef>
                <a:spcPts val="700"/>
              </a:spcBef>
              <a:buClr>
                <a:schemeClr val="accent2"/>
              </a:buClr>
              <a:buSzPct val="60000"/>
              <a:buNone/>
              <a:defRPr/>
            </a:pPr>
            <a:r>
              <a:rPr lang="en-US" sz="2800" dirty="0" smtClean="0">
                <a:solidFill>
                  <a:schemeClr val="bg1"/>
                </a:solidFill>
              </a:rPr>
              <a:t>	</a:t>
            </a:r>
            <a:r>
              <a:rPr lang="en-US" sz="2800" dirty="0" err="1" smtClean="0">
                <a:solidFill>
                  <a:schemeClr val="bg1"/>
                </a:solidFill>
              </a:rPr>
              <a:t>Sukuk</a:t>
            </a:r>
            <a:r>
              <a:rPr lang="en-US" sz="2800" dirty="0" smtClean="0">
                <a:solidFill>
                  <a:schemeClr val="bg1"/>
                </a:solidFill>
              </a:rPr>
              <a:t> are utilized in the corporate sector for raising the funds for long term financing projects usually for mega and Govt. Infrastructural Development projects</a:t>
            </a:r>
          </a:p>
          <a:p>
            <a:pPr marL="320040" indent="-320040">
              <a:lnSpc>
                <a:spcPct val="80000"/>
              </a:lnSpc>
              <a:spcBef>
                <a:spcPts val="700"/>
              </a:spcBef>
              <a:buClr>
                <a:schemeClr val="accent2"/>
              </a:buClr>
              <a:buSzPct val="60000"/>
              <a:buNone/>
              <a:defRPr/>
            </a:pPr>
            <a:endParaRPr lang="en-US" sz="2800" dirty="0" smtClean="0">
              <a:solidFill>
                <a:schemeClr val="bg1"/>
              </a:solidFill>
            </a:endParaRPr>
          </a:p>
          <a:p>
            <a:pPr marL="320040" indent="-320040">
              <a:lnSpc>
                <a:spcPct val="80000"/>
              </a:lnSpc>
              <a:spcBef>
                <a:spcPts val="700"/>
              </a:spcBef>
              <a:buClr>
                <a:schemeClr val="accent2"/>
              </a:buClr>
              <a:buSzPct val="60000"/>
              <a:buNone/>
              <a:defRPr/>
            </a:pPr>
            <a:r>
              <a:rPr lang="en-US" sz="2800" dirty="0" smtClean="0">
                <a:solidFill>
                  <a:schemeClr val="bg1"/>
                </a:solidFill>
              </a:rPr>
              <a:t>   A new term “Social </a:t>
            </a:r>
            <a:r>
              <a:rPr lang="en-US" sz="2800" dirty="0" err="1" smtClean="0">
                <a:solidFill>
                  <a:schemeClr val="bg1"/>
                </a:solidFill>
              </a:rPr>
              <a:t>Sukuk</a:t>
            </a:r>
            <a:r>
              <a:rPr lang="en-US" sz="2800" dirty="0" smtClean="0">
                <a:solidFill>
                  <a:schemeClr val="bg1"/>
                </a:solidFill>
              </a:rPr>
              <a:t>” can be devised for such </a:t>
            </a:r>
            <a:r>
              <a:rPr lang="en-US" sz="2800" dirty="0" err="1" smtClean="0">
                <a:solidFill>
                  <a:schemeClr val="bg1"/>
                </a:solidFill>
              </a:rPr>
              <a:t>sukuk</a:t>
            </a:r>
            <a:r>
              <a:rPr lang="en-US" sz="2800" dirty="0" smtClean="0">
                <a:solidFill>
                  <a:schemeClr val="bg1"/>
                </a:solidFill>
              </a:rPr>
              <a:t> which can be issued for social development and poverty alleviation projects. </a:t>
            </a:r>
          </a:p>
          <a:p>
            <a:pPr marL="320040" indent="-320040">
              <a:lnSpc>
                <a:spcPct val="80000"/>
              </a:lnSpc>
              <a:spcBef>
                <a:spcPts val="700"/>
              </a:spcBef>
              <a:buClr>
                <a:schemeClr val="accent2"/>
              </a:buClr>
              <a:buSzPct val="60000"/>
              <a:buNone/>
              <a:defRPr/>
            </a:pPr>
            <a:endParaRPr lang="en-US" sz="2800" dirty="0" smtClean="0">
              <a:solidFill>
                <a:schemeClr val="bg1"/>
              </a:solidFill>
              <a:latin typeface="Tw Cen MT" pitchFamily="34" charset="0"/>
            </a:endParaRPr>
          </a:p>
        </p:txBody>
      </p:sp>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normAutofit/>
          </a:bodyPr>
          <a:lstStyle/>
          <a:p>
            <a:pPr marL="320040" indent="-320040" algn="ctr" fontAlgn="auto">
              <a:lnSpc>
                <a:spcPct val="80000"/>
              </a:lnSpc>
              <a:spcBef>
                <a:spcPts val="700"/>
              </a:spcBef>
              <a:spcAft>
                <a:spcPts val="0"/>
              </a:spcAft>
              <a:buClr>
                <a:schemeClr val="accent2"/>
              </a:buClr>
              <a:buSzPct val="60000"/>
              <a:defRPr/>
            </a:pPr>
            <a:r>
              <a:rPr lang="en-US" sz="3200" b="1" dirty="0" smtClean="0">
                <a:solidFill>
                  <a:srgbClr val="FFFFFF"/>
                </a:solidFill>
                <a:cs typeface="Arial" charset="0"/>
              </a:rPr>
              <a:t>Crowd Funding Technological Platform</a:t>
            </a:r>
          </a:p>
        </p:txBody>
      </p:sp>
      <p:sp>
        <p:nvSpPr>
          <p:cNvPr id="6" name="Rectangle 8"/>
          <p:cNvSpPr>
            <a:spLocks noGrp="1" noChangeArrowheads="1"/>
          </p:cNvSpPr>
          <p:nvPr>
            <p:ph idx="1"/>
          </p:nvPr>
        </p:nvSpPr>
        <p:spPr bwMode="auto">
          <a:xfrm>
            <a:off x="605367" y="1149438"/>
            <a:ext cx="8596668" cy="5456878"/>
          </a:xfrm>
          <a:prstGeom prst="rect">
            <a:avLst/>
          </a:prstGeom>
          <a:noFill/>
          <a:ln w="9525">
            <a:noFill/>
            <a:miter lim="800000"/>
            <a:headEnd/>
            <a:tailEnd/>
          </a:ln>
        </p:spPr>
        <p:txBody>
          <a:bodyPr wrap="square">
            <a:spAutoFit/>
          </a:bodyPr>
          <a:lstStyle/>
          <a:p>
            <a:pPr marL="320040" indent="-320040" algn="just">
              <a:lnSpc>
                <a:spcPct val="80000"/>
              </a:lnSpc>
              <a:spcBef>
                <a:spcPts val="700"/>
              </a:spcBef>
              <a:buClr>
                <a:schemeClr val="accent2"/>
              </a:buClr>
              <a:buSzPct val="60000"/>
              <a:buNone/>
              <a:defRPr/>
            </a:pPr>
            <a:r>
              <a:rPr lang="en-US" sz="2800" dirty="0" smtClean="0">
                <a:solidFill>
                  <a:schemeClr val="bg1"/>
                </a:solidFill>
              </a:rPr>
              <a:t>   An advanced system for transmission of funds to the beneficiaries by linking the microfinance institutions and donors from different areas of the globe.</a:t>
            </a:r>
          </a:p>
          <a:p>
            <a:pPr marL="320040" indent="-320040" algn="just">
              <a:lnSpc>
                <a:spcPct val="80000"/>
              </a:lnSpc>
              <a:spcBef>
                <a:spcPts val="700"/>
              </a:spcBef>
              <a:buClr>
                <a:schemeClr val="accent2"/>
              </a:buClr>
              <a:buSzPct val="60000"/>
              <a:buNone/>
              <a:defRPr/>
            </a:pPr>
            <a:endParaRPr lang="en-US" sz="2800" dirty="0" smtClean="0">
              <a:solidFill>
                <a:schemeClr val="bg1"/>
              </a:solidFill>
            </a:endParaRPr>
          </a:p>
          <a:p>
            <a:pPr marL="320040" indent="-320040" algn="just">
              <a:lnSpc>
                <a:spcPct val="80000"/>
              </a:lnSpc>
              <a:spcBef>
                <a:spcPts val="700"/>
              </a:spcBef>
              <a:buClr>
                <a:schemeClr val="accent2"/>
              </a:buClr>
              <a:buSzPct val="60000"/>
              <a:buNone/>
              <a:defRPr/>
            </a:pPr>
            <a:r>
              <a:rPr lang="en-US" sz="2800" dirty="0" smtClean="0">
                <a:solidFill>
                  <a:schemeClr val="bg1"/>
                </a:solidFill>
              </a:rPr>
              <a:t>	</a:t>
            </a:r>
            <a:r>
              <a:rPr lang="en-US" sz="2800" dirty="0" err="1" smtClean="0">
                <a:solidFill>
                  <a:schemeClr val="bg1"/>
                </a:solidFill>
              </a:rPr>
              <a:t>Crowdfunding</a:t>
            </a:r>
            <a:r>
              <a:rPr lang="en-US" sz="2800" dirty="0" smtClean="0">
                <a:solidFill>
                  <a:schemeClr val="bg1"/>
                </a:solidFill>
              </a:rPr>
              <a:t> platform concept is emerging rapidly and now many IMFI’s are utilizing this concept to secure the fund for Islamic Microfinance. </a:t>
            </a:r>
          </a:p>
          <a:p>
            <a:pPr marL="320040" indent="-320040" algn="just">
              <a:lnSpc>
                <a:spcPct val="80000"/>
              </a:lnSpc>
              <a:spcBef>
                <a:spcPts val="700"/>
              </a:spcBef>
              <a:buClr>
                <a:schemeClr val="accent2"/>
              </a:buClr>
              <a:buSzPct val="60000"/>
              <a:buNone/>
              <a:defRPr/>
            </a:pPr>
            <a:endParaRPr lang="en-US" sz="2800" dirty="0" smtClean="0">
              <a:solidFill>
                <a:schemeClr val="bg1"/>
              </a:solidFill>
            </a:endParaRPr>
          </a:p>
          <a:p>
            <a:pPr marL="320040" indent="-320040" algn="just">
              <a:lnSpc>
                <a:spcPct val="80000"/>
              </a:lnSpc>
              <a:spcBef>
                <a:spcPts val="700"/>
              </a:spcBef>
              <a:buClr>
                <a:schemeClr val="accent2"/>
              </a:buClr>
              <a:buSzPct val="60000"/>
              <a:buNone/>
              <a:defRPr/>
            </a:pPr>
            <a:r>
              <a:rPr lang="en-US" sz="2800" dirty="0" smtClean="0">
                <a:solidFill>
                  <a:schemeClr val="bg1"/>
                </a:solidFill>
              </a:rPr>
              <a:t>	It can be an alternative tool for securing the funds for Islamic Microfinance.</a:t>
            </a:r>
          </a:p>
          <a:p>
            <a:pPr marL="320040" indent="-320040" algn="just">
              <a:lnSpc>
                <a:spcPct val="80000"/>
              </a:lnSpc>
              <a:spcBef>
                <a:spcPts val="700"/>
              </a:spcBef>
              <a:buClr>
                <a:schemeClr val="accent2"/>
              </a:buClr>
              <a:buSzPct val="60000"/>
              <a:buNone/>
              <a:defRPr/>
            </a:pPr>
            <a:endParaRPr lang="en-US" sz="2800" dirty="0" smtClean="0">
              <a:solidFill>
                <a:schemeClr val="bg1"/>
              </a:solidFill>
              <a:latin typeface="Tw Cen MT" pitchFamily="34" charset="0"/>
            </a:endParaRPr>
          </a:p>
          <a:p>
            <a:pPr marL="320040" indent="-320040" algn="just">
              <a:lnSpc>
                <a:spcPct val="80000"/>
              </a:lnSpc>
              <a:spcBef>
                <a:spcPts val="700"/>
              </a:spcBef>
              <a:buClr>
                <a:schemeClr val="accent2"/>
              </a:buClr>
              <a:buSzPct val="60000"/>
              <a:buNone/>
              <a:defRPr/>
            </a:pPr>
            <a:endParaRPr lang="en-US" sz="2800" dirty="0" smtClean="0">
              <a:solidFill>
                <a:schemeClr val="bg1"/>
              </a:solidFill>
              <a:latin typeface="Tw Cen MT" pitchFamily="34" charset="0"/>
            </a:endParaRPr>
          </a:p>
        </p:txBody>
      </p:sp>
      <p:pic>
        <p:nvPicPr>
          <p:cNvPr id="4" name="Picture 3" descr="C:\Users\waqas\Desktop\Donate.jpg"/>
          <p:cNvPicPr/>
          <p:nvPr/>
        </p:nvPicPr>
        <p:blipFill>
          <a:blip r:embed="rId2" cstate="print"/>
          <a:srcRect/>
          <a:stretch>
            <a:fillRect/>
          </a:stretch>
        </p:blipFill>
        <p:spPr bwMode="auto">
          <a:xfrm>
            <a:off x="760492" y="4716853"/>
            <a:ext cx="8555525" cy="1668007"/>
          </a:xfrm>
          <a:prstGeom prst="rect">
            <a:avLst/>
          </a:prstGeom>
          <a:noFill/>
        </p:spPr>
      </p:pic>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lstStyle/>
          <a:p>
            <a:pPr marL="320040" indent="-320040" algn="ctr" fontAlgn="auto">
              <a:lnSpc>
                <a:spcPct val="80000"/>
              </a:lnSpc>
              <a:spcBef>
                <a:spcPts val="700"/>
              </a:spcBef>
              <a:spcAft>
                <a:spcPts val="0"/>
              </a:spcAft>
              <a:buClr>
                <a:schemeClr val="accent2"/>
              </a:buClr>
              <a:buSzPct val="60000"/>
              <a:defRPr/>
            </a:pPr>
            <a:r>
              <a:rPr lang="en-US" sz="3200" b="1" dirty="0" smtClean="0">
                <a:solidFill>
                  <a:srgbClr val="FFFFFF"/>
                </a:solidFill>
                <a:cs typeface="Arial" charset="0"/>
              </a:rPr>
              <a:t>Crowd Funding Platform</a:t>
            </a:r>
          </a:p>
        </p:txBody>
      </p:sp>
      <p:sp>
        <p:nvSpPr>
          <p:cNvPr id="6" name="Rectangle 8"/>
          <p:cNvSpPr>
            <a:spLocks noGrp="1" noChangeArrowheads="1"/>
          </p:cNvSpPr>
          <p:nvPr>
            <p:ph idx="1"/>
          </p:nvPr>
        </p:nvSpPr>
        <p:spPr bwMode="auto">
          <a:xfrm>
            <a:off x="605367" y="1149438"/>
            <a:ext cx="8596668" cy="443006"/>
          </a:xfrm>
          <a:prstGeom prst="rect">
            <a:avLst/>
          </a:prstGeom>
          <a:noFill/>
          <a:ln w="9525">
            <a:noFill/>
            <a:miter lim="800000"/>
            <a:headEnd/>
            <a:tailEnd/>
          </a:ln>
        </p:spPr>
        <p:txBody>
          <a:bodyPr wrap="square">
            <a:spAutoFit/>
          </a:bodyPr>
          <a:lstStyle/>
          <a:p>
            <a:pPr marL="320040" indent="-320040">
              <a:lnSpc>
                <a:spcPct val="80000"/>
              </a:lnSpc>
              <a:spcBef>
                <a:spcPts val="700"/>
              </a:spcBef>
              <a:buClr>
                <a:schemeClr val="accent2"/>
              </a:buClr>
              <a:buSzPct val="60000"/>
              <a:buFont typeface="Arial" pitchFamily="34" charset="0"/>
              <a:buChar char="•"/>
              <a:defRPr/>
            </a:pPr>
            <a:endParaRPr lang="en-US" sz="2800" dirty="0" smtClean="0">
              <a:solidFill>
                <a:schemeClr val="bg1"/>
              </a:solidFill>
              <a:latin typeface="Tw Cen MT" pitchFamily="34" charset="0"/>
            </a:endParaRPr>
          </a:p>
        </p:txBody>
      </p:sp>
      <p:pic>
        <p:nvPicPr>
          <p:cNvPr id="4" name="Picture 3"/>
          <p:cNvPicPr/>
          <p:nvPr/>
        </p:nvPicPr>
        <p:blipFill>
          <a:blip r:embed="rId2" cstate="print"/>
          <a:srcRect/>
          <a:stretch>
            <a:fillRect/>
          </a:stretch>
        </p:blipFill>
        <p:spPr bwMode="auto">
          <a:xfrm>
            <a:off x="470781" y="995881"/>
            <a:ext cx="8863342" cy="5540721"/>
          </a:xfrm>
          <a:prstGeom prst="rect">
            <a:avLst/>
          </a:prstGeom>
          <a:noFill/>
          <a:ln w="9525">
            <a:noFill/>
            <a:miter lim="800000"/>
            <a:headEnd/>
            <a:tailEnd/>
          </a:ln>
          <a:effectLst/>
        </p:spPr>
      </p:pic>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normAutofit/>
          </a:bodyPr>
          <a:lstStyle/>
          <a:p>
            <a:pPr marL="320040" indent="-320040" algn="ctr">
              <a:lnSpc>
                <a:spcPct val="80000"/>
              </a:lnSpc>
              <a:spcBef>
                <a:spcPts val="700"/>
              </a:spcBef>
              <a:buClr>
                <a:schemeClr val="accent2"/>
              </a:buClr>
              <a:buSzPct val="60000"/>
              <a:defRPr/>
            </a:pPr>
            <a:r>
              <a:rPr lang="en-US" sz="3200" b="1" dirty="0" smtClean="0">
                <a:solidFill>
                  <a:srgbClr val="FFFFFF"/>
                </a:solidFill>
                <a:cs typeface="Arial" charset="0"/>
              </a:rPr>
              <a:t>Venture Capital and Equity Financing:</a:t>
            </a:r>
            <a:r>
              <a:rPr lang="en-US" sz="3200" dirty="0" smtClean="0"/>
              <a:t/>
            </a:r>
            <a:br>
              <a:rPr lang="en-US" sz="3200" dirty="0" smtClean="0"/>
            </a:br>
            <a:endParaRPr lang="en-US" sz="3200" b="1" dirty="0" smtClean="0">
              <a:solidFill>
                <a:srgbClr val="FFFFFF"/>
              </a:solidFill>
              <a:cs typeface="Arial" charset="0"/>
            </a:endParaRPr>
          </a:p>
        </p:txBody>
      </p:sp>
      <p:sp>
        <p:nvSpPr>
          <p:cNvPr id="6" name="Rectangle 8"/>
          <p:cNvSpPr>
            <a:spLocks noGrp="1" noChangeArrowheads="1"/>
          </p:cNvSpPr>
          <p:nvPr>
            <p:ph idx="1"/>
          </p:nvPr>
        </p:nvSpPr>
        <p:spPr bwMode="auto">
          <a:xfrm>
            <a:off x="605367" y="1149438"/>
            <a:ext cx="8596668" cy="3464025"/>
          </a:xfrm>
          <a:prstGeom prst="rect">
            <a:avLst/>
          </a:prstGeom>
          <a:noFill/>
          <a:ln w="9525">
            <a:noFill/>
            <a:miter lim="800000"/>
            <a:headEnd/>
            <a:tailEnd/>
          </a:ln>
        </p:spPr>
        <p:txBody>
          <a:bodyPr wrap="square">
            <a:spAutoFit/>
          </a:bodyPr>
          <a:lstStyle/>
          <a:p>
            <a:pPr marL="320040" indent="-320040" algn="just">
              <a:lnSpc>
                <a:spcPct val="80000"/>
              </a:lnSpc>
              <a:spcBef>
                <a:spcPts val="700"/>
              </a:spcBef>
              <a:buClr>
                <a:schemeClr val="accent2"/>
              </a:buClr>
              <a:buSzPct val="60000"/>
              <a:buNone/>
              <a:defRPr/>
            </a:pPr>
            <a:r>
              <a:rPr lang="en-US" sz="2800" dirty="0" smtClean="0">
                <a:solidFill>
                  <a:schemeClr val="bg1"/>
                </a:solidFill>
              </a:rPr>
              <a:t>	Venture Capital is usually utilized to start up,  Islamic Microfinance Institutions can also be developed through venture capital in Shariah Compliant manners</a:t>
            </a:r>
          </a:p>
          <a:p>
            <a:pPr marL="320040" indent="-320040" algn="just">
              <a:lnSpc>
                <a:spcPct val="80000"/>
              </a:lnSpc>
              <a:spcBef>
                <a:spcPts val="700"/>
              </a:spcBef>
              <a:buClr>
                <a:schemeClr val="accent2"/>
              </a:buClr>
              <a:buSzPct val="60000"/>
              <a:buFont typeface="Arial" pitchFamily="34" charset="0"/>
              <a:buChar char="•"/>
              <a:defRPr/>
            </a:pPr>
            <a:endParaRPr lang="en-US" sz="2800" dirty="0" smtClean="0">
              <a:solidFill>
                <a:schemeClr val="bg1"/>
              </a:solidFill>
              <a:latin typeface="Tw Cen MT" pitchFamily="34" charset="0"/>
            </a:endParaRPr>
          </a:p>
          <a:p>
            <a:pPr marL="320040" indent="-320040" algn="just">
              <a:lnSpc>
                <a:spcPct val="80000"/>
              </a:lnSpc>
              <a:spcBef>
                <a:spcPts val="700"/>
              </a:spcBef>
              <a:buClr>
                <a:schemeClr val="accent2"/>
              </a:buClr>
              <a:buSzPct val="60000"/>
              <a:buNone/>
              <a:defRPr/>
            </a:pPr>
            <a:r>
              <a:rPr lang="en-US" sz="2800" dirty="0" smtClean="0">
                <a:solidFill>
                  <a:schemeClr val="bg1"/>
                </a:solidFill>
              </a:rPr>
              <a:t>   Islamic Microfinance institutions can raise their funds through Equity Financing or Venture capital by utilizing </a:t>
            </a:r>
            <a:r>
              <a:rPr lang="en-US" sz="2800" dirty="0" err="1" smtClean="0">
                <a:solidFill>
                  <a:schemeClr val="bg1"/>
                </a:solidFill>
              </a:rPr>
              <a:t>Mudaraba</a:t>
            </a:r>
            <a:r>
              <a:rPr lang="en-US" sz="2800" dirty="0" smtClean="0">
                <a:solidFill>
                  <a:schemeClr val="bg1"/>
                </a:solidFill>
              </a:rPr>
              <a:t> or </a:t>
            </a:r>
            <a:r>
              <a:rPr lang="en-US" sz="2800" dirty="0" err="1" smtClean="0">
                <a:solidFill>
                  <a:schemeClr val="bg1"/>
                </a:solidFill>
              </a:rPr>
              <a:t>Musharaka</a:t>
            </a:r>
            <a:r>
              <a:rPr lang="en-US" sz="2800" dirty="0" smtClean="0">
                <a:solidFill>
                  <a:schemeClr val="bg1"/>
                </a:solidFill>
              </a:rPr>
              <a:t> mechanism. </a:t>
            </a:r>
          </a:p>
          <a:p>
            <a:pPr marL="320040" indent="-320040">
              <a:lnSpc>
                <a:spcPct val="80000"/>
              </a:lnSpc>
              <a:spcBef>
                <a:spcPts val="700"/>
              </a:spcBef>
              <a:buClr>
                <a:schemeClr val="accent2"/>
              </a:buClr>
              <a:buSzPct val="60000"/>
              <a:buFont typeface="Arial" pitchFamily="34" charset="0"/>
              <a:buChar char="•"/>
              <a:defRPr/>
            </a:pPr>
            <a:endParaRPr lang="en-US" sz="2800" dirty="0" smtClean="0">
              <a:solidFill>
                <a:schemeClr val="bg1"/>
              </a:solidFill>
              <a:latin typeface="Tw Cen MT" pitchFamily="34" charset="0"/>
            </a:endParaRPr>
          </a:p>
        </p:txBody>
      </p:sp>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lstStyle/>
          <a:p>
            <a:pPr marL="320040" indent="-320040" algn="ctr" fontAlgn="auto">
              <a:lnSpc>
                <a:spcPct val="80000"/>
              </a:lnSpc>
              <a:spcBef>
                <a:spcPts val="700"/>
              </a:spcBef>
              <a:spcAft>
                <a:spcPts val="0"/>
              </a:spcAft>
              <a:buClr>
                <a:schemeClr val="accent2"/>
              </a:buClr>
              <a:buSzPct val="60000"/>
              <a:defRPr/>
            </a:pPr>
            <a:r>
              <a:rPr lang="en-US" sz="3200" b="1" dirty="0" smtClean="0">
                <a:solidFill>
                  <a:srgbClr val="FFFFFF"/>
                </a:solidFill>
                <a:cs typeface="Arial" charset="0"/>
              </a:rPr>
              <a:t>Donor Grants, Soft Loans (</a:t>
            </a:r>
            <a:r>
              <a:rPr lang="en-US" sz="3200" b="1" dirty="0" err="1" smtClean="0">
                <a:solidFill>
                  <a:srgbClr val="FFFFFF"/>
                </a:solidFill>
                <a:cs typeface="Arial" charset="0"/>
              </a:rPr>
              <a:t>Qarz</a:t>
            </a:r>
            <a:r>
              <a:rPr lang="en-US" sz="3200" b="1" dirty="0" smtClean="0">
                <a:solidFill>
                  <a:srgbClr val="FFFFFF"/>
                </a:solidFill>
                <a:cs typeface="Arial" charset="0"/>
              </a:rPr>
              <a:t>-e-Hassan) &amp; Govt. Subsidies</a:t>
            </a:r>
          </a:p>
        </p:txBody>
      </p:sp>
      <p:sp>
        <p:nvSpPr>
          <p:cNvPr id="6" name="Rectangle 8"/>
          <p:cNvSpPr>
            <a:spLocks noGrp="1" noChangeArrowheads="1"/>
          </p:cNvSpPr>
          <p:nvPr>
            <p:ph idx="1"/>
          </p:nvPr>
        </p:nvSpPr>
        <p:spPr bwMode="auto">
          <a:xfrm>
            <a:off x="605367" y="1149438"/>
            <a:ext cx="8596668" cy="4757008"/>
          </a:xfrm>
          <a:prstGeom prst="rect">
            <a:avLst/>
          </a:prstGeom>
          <a:noFill/>
          <a:ln w="9525">
            <a:noFill/>
            <a:miter lim="800000"/>
            <a:headEnd/>
            <a:tailEnd/>
          </a:ln>
        </p:spPr>
        <p:txBody>
          <a:bodyPr wrap="square">
            <a:spAutoFit/>
          </a:bodyPr>
          <a:lstStyle/>
          <a:p>
            <a:pPr marL="320040" indent="-320040" algn="just">
              <a:lnSpc>
                <a:spcPct val="80000"/>
              </a:lnSpc>
              <a:spcBef>
                <a:spcPts val="700"/>
              </a:spcBef>
              <a:buClr>
                <a:schemeClr val="accent2"/>
              </a:buClr>
              <a:buSzPct val="60000"/>
              <a:buNone/>
              <a:defRPr/>
            </a:pPr>
            <a:r>
              <a:rPr lang="en-US" sz="2800" dirty="0" smtClean="0">
                <a:solidFill>
                  <a:schemeClr val="bg1"/>
                </a:solidFill>
              </a:rPr>
              <a:t>	Donor Grants, Soft loans and Govt. Subsidies play a vital role for the development of Microfinance sector, but unfortunately, it is observed that International donor agencies are bit reluctant for Islamic Microfinance</a:t>
            </a:r>
          </a:p>
          <a:p>
            <a:pPr marL="320040" indent="-320040" algn="just">
              <a:lnSpc>
                <a:spcPct val="80000"/>
              </a:lnSpc>
              <a:spcBef>
                <a:spcPts val="700"/>
              </a:spcBef>
              <a:buClr>
                <a:schemeClr val="accent2"/>
              </a:buClr>
              <a:buSzPct val="60000"/>
              <a:buNone/>
              <a:defRPr/>
            </a:pPr>
            <a:endParaRPr lang="en-US" sz="2800" dirty="0" smtClean="0">
              <a:solidFill>
                <a:schemeClr val="bg1"/>
              </a:solidFill>
            </a:endParaRPr>
          </a:p>
          <a:p>
            <a:pPr marL="320040" indent="-320040" algn="just">
              <a:lnSpc>
                <a:spcPct val="80000"/>
              </a:lnSpc>
              <a:spcBef>
                <a:spcPts val="700"/>
              </a:spcBef>
              <a:buClr>
                <a:schemeClr val="accent2"/>
              </a:buClr>
              <a:buSzPct val="60000"/>
              <a:buNone/>
              <a:defRPr/>
            </a:pPr>
            <a:r>
              <a:rPr lang="en-US" sz="2800" dirty="0" smtClean="0">
                <a:solidFill>
                  <a:schemeClr val="bg1"/>
                </a:solidFill>
              </a:rPr>
              <a:t>	Multilateral donor agencies are taking interest for the promotion of Islamic Microfinance as tool of financial inclusion and social development e.g. Islamic Development Bank, GIZ, USAID, UKAID, IFAD and other agencies. Recently, the Govt. of Pakistan is providing </a:t>
            </a:r>
            <a:r>
              <a:rPr lang="en-US" sz="2800" dirty="0" err="1" smtClean="0">
                <a:solidFill>
                  <a:schemeClr val="bg1"/>
                </a:solidFill>
              </a:rPr>
              <a:t>Qarz</a:t>
            </a:r>
            <a:r>
              <a:rPr lang="en-US" sz="2800" dirty="0" smtClean="0">
                <a:solidFill>
                  <a:schemeClr val="bg1"/>
                </a:solidFill>
              </a:rPr>
              <a:t>-e-Hassan (Soft Loans) to Islamic Microfinance institutions as well</a:t>
            </a:r>
            <a:endParaRPr lang="en-US" sz="2800" dirty="0" smtClean="0">
              <a:solidFill>
                <a:schemeClr val="bg1"/>
              </a:solidFill>
              <a:latin typeface="Tw Cen MT" pitchFamily="34" charset="0"/>
            </a:endParaRPr>
          </a:p>
        </p:txBody>
      </p:sp>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3"/>
          <p:cNvSpPr txBox="1">
            <a:spLocks noGrp="1" noChangeArrowheads="1"/>
          </p:cNvSpPr>
          <p:nvPr>
            <p:ph type="title"/>
          </p:nvPr>
        </p:nvSpPr>
        <p:spPr bwMode="auto">
          <a:xfrm>
            <a:off x="605367" y="0"/>
            <a:ext cx="8181802" cy="927100"/>
          </a:xfrm>
          <a:prstGeom prst="rect">
            <a:avLst/>
          </a:prstGeom>
          <a:solidFill>
            <a:srgbClr val="35742A"/>
          </a:solidFill>
          <a:ln w="9525" algn="ctr">
            <a:noFill/>
            <a:miter lim="800000"/>
            <a:headEnd/>
            <a:tailEnd/>
          </a:ln>
          <a:effectLst/>
        </p:spPr>
        <p:txBody>
          <a:bodyPr anchor="ctr"/>
          <a:lstStyle/>
          <a:p>
            <a:pPr marL="320040" indent="-320040" algn="ctr" fontAlgn="auto">
              <a:lnSpc>
                <a:spcPct val="80000"/>
              </a:lnSpc>
              <a:spcBef>
                <a:spcPts val="700"/>
              </a:spcBef>
              <a:spcAft>
                <a:spcPts val="0"/>
              </a:spcAft>
              <a:buClr>
                <a:schemeClr val="accent2"/>
              </a:buClr>
              <a:buSzPct val="60000"/>
              <a:defRPr/>
            </a:pPr>
            <a:r>
              <a:rPr lang="en-US" sz="3200" b="1" dirty="0" smtClean="0">
                <a:solidFill>
                  <a:srgbClr val="FFFFFF"/>
                </a:solidFill>
                <a:cs typeface="Arial" charset="0"/>
              </a:rPr>
              <a:t>Less Commercial Approach in Islamic Banking Industry</a:t>
            </a:r>
          </a:p>
        </p:txBody>
      </p:sp>
      <p:sp>
        <p:nvSpPr>
          <p:cNvPr id="6" name="Rectangle 8"/>
          <p:cNvSpPr>
            <a:spLocks noGrp="1" noChangeArrowheads="1"/>
          </p:cNvSpPr>
          <p:nvPr>
            <p:ph idx="1"/>
          </p:nvPr>
        </p:nvSpPr>
        <p:spPr bwMode="auto">
          <a:xfrm>
            <a:off x="605367" y="1149438"/>
            <a:ext cx="8596668" cy="1475084"/>
          </a:xfrm>
          <a:prstGeom prst="rect">
            <a:avLst/>
          </a:prstGeom>
          <a:noFill/>
          <a:ln w="9525">
            <a:noFill/>
            <a:miter lim="800000"/>
            <a:headEnd/>
            <a:tailEnd/>
          </a:ln>
        </p:spPr>
        <p:txBody>
          <a:bodyPr wrap="square">
            <a:spAutoFit/>
          </a:bodyPr>
          <a:lstStyle/>
          <a:p>
            <a:pPr marL="320040" indent="-320040" algn="ctr">
              <a:lnSpc>
                <a:spcPct val="80000"/>
              </a:lnSpc>
              <a:spcBef>
                <a:spcPts val="700"/>
              </a:spcBef>
              <a:buClr>
                <a:schemeClr val="accent2"/>
              </a:buClr>
              <a:buSzPct val="60000"/>
              <a:buNone/>
              <a:defRPr/>
            </a:pPr>
            <a:r>
              <a:rPr lang="en-US" sz="2800" dirty="0" smtClean="0">
                <a:solidFill>
                  <a:schemeClr val="bg1"/>
                </a:solidFill>
              </a:rPr>
              <a:t>	Unfortunately, The total share of Islamic Microfinance in Islamic Finance Industry is less then 1%, which is a big question mark as well in Islamic finance Industry</a:t>
            </a:r>
            <a:endParaRPr lang="en-US" sz="2800" dirty="0" smtClean="0">
              <a:solidFill>
                <a:schemeClr val="bg1"/>
              </a:solidFill>
              <a:latin typeface="Tw Cen MT" pitchFamily="34" charset="0"/>
            </a:endParaRPr>
          </a:p>
        </p:txBody>
      </p:sp>
      <p:graphicFrame>
        <p:nvGraphicFramePr>
          <p:cNvPr id="4" name="Diagram 3"/>
          <p:cNvGraphicFramePr/>
          <p:nvPr/>
        </p:nvGraphicFramePr>
        <p:xfrm>
          <a:off x="0" y="2539497"/>
          <a:ext cx="9279802" cy="43185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776974770"/>
      </p:ext>
    </p:extLst>
  </p:cSld>
  <p:clrMapOvr>
    <a:masterClrMapping/>
  </p:clrMapOvr>
  <mc:AlternateContent xmlns:mc="http://schemas.openxmlformats.org/markup-compatibility/2006">
    <mc:Choice xmlns:p14="http://schemas.microsoft.com/office/powerpoint/2010/main" xmlns="" Requires="p14">
      <p:transition spd="slow" p14:dur="2000" advTm="25131"/>
    </mc:Choice>
    <mc:Fallback>
      <p:transition spd="slow" advTm="25131"/>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2215</TotalTime>
  <Words>326</Words>
  <Application>Microsoft Office PowerPoint</Application>
  <PresentationFormat>Custom</PresentationFormat>
  <Paragraphs>63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Facet</vt:lpstr>
      <vt:lpstr>Funding Sources for Islamic Microfinance</vt:lpstr>
      <vt:lpstr>Slide 2</vt:lpstr>
      <vt:lpstr>Funding Sources for IMFI’s</vt:lpstr>
      <vt:lpstr>Social Sukuk</vt:lpstr>
      <vt:lpstr>Crowd Funding Technological Platform</vt:lpstr>
      <vt:lpstr>Crowd Funding Platform</vt:lpstr>
      <vt:lpstr>Venture Capital and Equity Financing: </vt:lpstr>
      <vt:lpstr>Donor Grants, Soft Loans (Qarz-e-Hassan) &amp; Govt. Subsidies</vt:lpstr>
      <vt:lpstr>Less Commercial Approach in Islamic Banking Industry</vt:lpstr>
      <vt:lpstr>Charity Funds of Islamic Banks &amp; Financial Institutions</vt:lpstr>
      <vt:lpstr>   Musharaka Model for Islamic Microfinance Institution  </vt:lpstr>
      <vt:lpstr>Mudaraba of Islamic Finance Industry</vt:lpstr>
      <vt:lpstr>Block chain &amp; Cryptocurrencies </vt:lpstr>
      <vt:lpstr>Challenges faced by Islamic Microfinance</vt:lpstr>
      <vt:lpstr>Opportunities for Islamic Microfinance</vt:lpstr>
      <vt:lpstr>JazzakAllah Thank you for listening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Fadi</dc:creator>
  <cp:lastModifiedBy>Zubair</cp:lastModifiedBy>
  <cp:revision>196</cp:revision>
  <dcterms:created xsi:type="dcterms:W3CDTF">2013-06-24T10:47:45Z</dcterms:created>
  <dcterms:modified xsi:type="dcterms:W3CDTF">2018-11-16T10:25:08Z</dcterms:modified>
</cp:coreProperties>
</file>